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33"/>
  </p:notesMasterIdLst>
  <p:sldIdLst>
    <p:sldId id="261" r:id="rId4"/>
    <p:sldId id="278" r:id="rId5"/>
    <p:sldId id="267" r:id="rId6"/>
    <p:sldId id="256" r:id="rId7"/>
    <p:sldId id="322" r:id="rId8"/>
    <p:sldId id="279" r:id="rId9"/>
    <p:sldId id="306" r:id="rId10"/>
    <p:sldId id="307" r:id="rId11"/>
    <p:sldId id="308" r:id="rId12"/>
    <p:sldId id="309" r:id="rId13"/>
    <p:sldId id="310" r:id="rId14"/>
    <p:sldId id="311" r:id="rId15"/>
    <p:sldId id="312" r:id="rId16"/>
    <p:sldId id="323" r:id="rId17"/>
    <p:sldId id="334" r:id="rId18"/>
    <p:sldId id="313" r:id="rId19"/>
    <p:sldId id="324" r:id="rId20"/>
    <p:sldId id="333" r:id="rId21"/>
    <p:sldId id="280" r:id="rId22"/>
    <p:sldId id="295" r:id="rId23"/>
    <p:sldId id="325" r:id="rId24"/>
    <p:sldId id="326" r:id="rId25"/>
    <p:sldId id="327" r:id="rId26"/>
    <p:sldId id="328" r:id="rId27"/>
    <p:sldId id="329" r:id="rId28"/>
    <p:sldId id="330" r:id="rId29"/>
    <p:sldId id="321" r:id="rId30"/>
    <p:sldId id="331" r:id="rId31"/>
    <p:sldId id="332"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cha Belle-Clot" initials="SB" lastIdx="6" clrIdx="0">
    <p:extLst>
      <p:ext uri="{19B8F6BF-5375-455C-9EA6-DF929625EA0E}">
        <p15:presenceInfo xmlns:p15="http://schemas.microsoft.com/office/powerpoint/2012/main" userId="S-1-5-21-1736221409-3991310975-2891960451-29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0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74908" autoAdjust="0"/>
  </p:normalViewPr>
  <p:slideViewPr>
    <p:cSldViewPr>
      <p:cViewPr varScale="1">
        <p:scale>
          <a:sx n="58" d="100"/>
          <a:sy n="58" d="100"/>
        </p:scale>
        <p:origin x="1450" y="48"/>
      </p:cViewPr>
      <p:guideLst>
        <p:guide orient="horz" pos="2160"/>
        <p:guide pos="2880"/>
      </p:guideLst>
    </p:cSldViewPr>
  </p:slideViewPr>
  <p:outlineViewPr>
    <p:cViewPr>
      <p:scale>
        <a:sx n="33" d="100"/>
        <a:sy n="33" d="100"/>
      </p:scale>
      <p:origin x="0" y="-36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5ADC3-F5C0-43C2-80AC-9FAA8BDEDCF3}" type="datetimeFigureOut">
              <a:rPr lang="en-US" smtClean="0"/>
              <a:t>10/24/2017</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18B3F-AE76-45C5-A825-7D403BFDA878}" type="slidenum">
              <a:rPr lang="en-US" smtClean="0"/>
              <a:t>‹N°›</a:t>
            </a:fld>
            <a:endParaRPr lang="en-US"/>
          </a:p>
        </p:txBody>
      </p:sp>
    </p:spTree>
    <p:extLst>
      <p:ext uri="{BB962C8B-B14F-4D97-AF65-F5344CB8AC3E}">
        <p14:creationId xmlns:p14="http://schemas.microsoft.com/office/powerpoint/2010/main" val="25638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Centre médical + ISSI + CEFA dirigé par partenaire CECFOR</a:t>
            </a:r>
          </a:p>
        </p:txBody>
      </p:sp>
      <p:sp>
        <p:nvSpPr>
          <p:cNvPr id="4" name="Espace réservé du numéro de diapositive 3"/>
          <p:cNvSpPr>
            <a:spLocks noGrp="1"/>
          </p:cNvSpPr>
          <p:nvPr>
            <p:ph type="sldNum" sz="quarter" idx="10"/>
          </p:nvPr>
        </p:nvSpPr>
        <p:spPr/>
        <p:txBody>
          <a:bodyPr/>
          <a:lstStyle/>
          <a:p>
            <a:fld id="{F7018B3F-AE76-45C5-A825-7D403BFDA878}" type="slidenum">
              <a:rPr lang="en-US" smtClean="0"/>
              <a:t>3</a:t>
            </a:fld>
            <a:endParaRPr lang="en-US"/>
          </a:p>
        </p:txBody>
      </p:sp>
    </p:spTree>
    <p:extLst>
      <p:ext uri="{BB962C8B-B14F-4D97-AF65-F5344CB8AC3E}">
        <p14:creationId xmlns:p14="http://schemas.microsoft.com/office/powerpoint/2010/main" val="402416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742950" lvl="1" indent="-285750"/>
            <a:r>
              <a:rPr lang="fr-FR" sz="2400" b="1" dirty="0"/>
              <a:t>Consolidation des 5 volets</a:t>
            </a:r>
            <a:endParaRPr lang="fr-FR" sz="2000" b="1" dirty="0"/>
          </a:p>
          <a:p>
            <a:r>
              <a:rPr lang="fr-FR" b="1" dirty="0"/>
              <a:t>1. Dépistage</a:t>
            </a:r>
            <a:r>
              <a:rPr lang="fr-FR" dirty="0"/>
              <a:t>: Consolider et étendre le circuit de dépistage précoce</a:t>
            </a:r>
          </a:p>
          <a:p>
            <a:pPr algn="just"/>
            <a:r>
              <a:rPr lang="fr-FR" sz="2400" dirty="0"/>
              <a:t>Optimisation et renforcement du circuit de dépistage précoce</a:t>
            </a:r>
          </a:p>
          <a:p>
            <a:pPr algn="just"/>
            <a:r>
              <a:rPr lang="fr-FR" sz="2400" dirty="0"/>
              <a:t>Introduction des tests de dépistage rapides (en priorité à Madagascar et en RDC) : extension du dépistage à des zones rurales pilotes</a:t>
            </a:r>
          </a:p>
          <a:p>
            <a:pPr algn="just"/>
            <a:endParaRPr lang="fr-FR" sz="2400" dirty="0"/>
          </a:p>
          <a:p>
            <a:pPr algn="just"/>
            <a:r>
              <a:rPr lang="fr-FR" sz="4000" b="1" dirty="0"/>
              <a:t>2. Formation et prise en charge: </a:t>
            </a:r>
            <a:r>
              <a:rPr lang="fr-FR" sz="4000" dirty="0"/>
              <a:t>Formaliser et étendre la formation au diagnostic et à la prise en charge, </a:t>
            </a:r>
            <a:br>
              <a:rPr lang="fr-FR" sz="4000" dirty="0"/>
            </a:br>
            <a:r>
              <a:rPr lang="fr-FR" sz="4000" dirty="0"/>
              <a:t>et appui à la prise en charge</a:t>
            </a:r>
          </a:p>
          <a:p>
            <a:pPr marL="285750" indent="-285750"/>
            <a:r>
              <a:rPr lang="fr-FR" sz="2400" b="1" dirty="0"/>
              <a:t>Formation au diagnostic </a:t>
            </a:r>
            <a:r>
              <a:rPr lang="fr-FR" sz="2400" dirty="0"/>
              <a:t>: objectif : Savoir suspecter/détecter cliniquement la drépanocytose et orienter les patients pour un diagnostic et une prise en charge éventuelle</a:t>
            </a:r>
          </a:p>
          <a:p>
            <a:pPr>
              <a:buFont typeface="Wingdings" panose="05000000000000000000" pitchFamily="2" charset="2"/>
              <a:buChar char="à"/>
            </a:pPr>
            <a:r>
              <a:rPr lang="fr-FR" sz="2000" dirty="0"/>
              <a:t>Extension des formations de base sur la drépanocytose pour tous les personnels des centres de santé primaire</a:t>
            </a:r>
          </a:p>
          <a:p>
            <a:pPr marL="285750" indent="-285750"/>
            <a:r>
              <a:rPr lang="fr-FR" sz="2400" b="1" dirty="0"/>
              <a:t>Prise en charge</a:t>
            </a:r>
            <a:r>
              <a:rPr lang="fr-FR" sz="2400" dirty="0"/>
              <a:t>: création d’une formation en e-learning (MOOC ou site web type UNFM)</a:t>
            </a:r>
            <a:endParaRPr lang="fr-FR" sz="2000" dirty="0"/>
          </a:p>
          <a:p>
            <a:endParaRPr lang="fr-FR" dirty="0"/>
          </a:p>
          <a:p>
            <a:r>
              <a:rPr lang="fr-FR" b="1" dirty="0"/>
              <a:t>3. Sensibilisation </a:t>
            </a:r>
            <a:r>
              <a:rPr lang="fr-FR" dirty="0"/>
              <a:t>– Poursuivre la sensibilisation en renforçant les associations de patients</a:t>
            </a:r>
          </a:p>
          <a:p>
            <a:r>
              <a:rPr lang="fr-FR" sz="2400" dirty="0"/>
              <a:t>Poursuite de la prévention primaire, notamment en milieu scolaire et prénuptial</a:t>
            </a:r>
          </a:p>
          <a:p>
            <a:r>
              <a:rPr lang="fr-FR" sz="2400" dirty="0"/>
              <a:t>Renforcement du secteur associatif luttant contre la drépanocytose</a:t>
            </a:r>
          </a:p>
          <a:p>
            <a:pPr lvl="1"/>
            <a:r>
              <a:rPr lang="fr-FR" sz="2000" dirty="0"/>
              <a:t>Structuration</a:t>
            </a:r>
          </a:p>
          <a:p>
            <a:pPr lvl="1"/>
            <a:r>
              <a:rPr lang="fr-FR" sz="2000" dirty="0"/>
              <a:t>Recherche de fonds </a:t>
            </a:r>
          </a:p>
          <a:p>
            <a:pPr lvl="1"/>
            <a:r>
              <a:rPr lang="fr-FR" sz="2000" dirty="0"/>
              <a:t>Plaidoyer</a:t>
            </a:r>
          </a:p>
          <a:p>
            <a:endParaRPr lang="fr-FR" dirty="0"/>
          </a:p>
          <a:p>
            <a:r>
              <a:rPr lang="fr-FR" b="1" dirty="0"/>
              <a:t>4. Plaidoyer: </a:t>
            </a:r>
          </a:p>
          <a:p>
            <a:r>
              <a:rPr lang="fr-FR" sz="2400" dirty="0"/>
              <a:t>Structurer et harmoniser le plaidoyer entre les différents pays </a:t>
            </a:r>
          </a:p>
          <a:p>
            <a:r>
              <a:rPr lang="fr-FR" sz="2400" dirty="0"/>
              <a:t>Centrer le plaidoyer autour de la prise en charge, notamment l’accès aux médicaments </a:t>
            </a:r>
          </a:p>
          <a:p>
            <a:pPr marL="0" indent="0">
              <a:buNone/>
            </a:pPr>
            <a:r>
              <a:rPr lang="fr-FR" sz="2400" dirty="0">
                <a:sym typeface="Wingdings" panose="05000000000000000000" pitchFamily="2" charset="2"/>
              </a:rPr>
              <a:t> Aider les partenaires à définir</a:t>
            </a:r>
            <a:r>
              <a:rPr lang="fr-FR" sz="2400" dirty="0"/>
              <a:t> les messages prioritaires avec une ligne directrice commune à tous les pays</a:t>
            </a:r>
          </a:p>
          <a:p>
            <a:pPr marL="0" indent="0">
              <a:buNone/>
            </a:pPr>
            <a:endParaRPr lang="fr-FR" dirty="0"/>
          </a:p>
          <a:p>
            <a:endParaRPr lang="fr-FR" dirty="0"/>
          </a:p>
          <a:p>
            <a:r>
              <a:rPr lang="fr-FR" b="1" dirty="0"/>
              <a:t>5. Volet Capitalisation/REDAC</a:t>
            </a:r>
          </a:p>
          <a:p>
            <a:r>
              <a:rPr lang="fr-FR" sz="2400" dirty="0"/>
              <a:t> Elargissement du REDAC à d’autres pays</a:t>
            </a:r>
          </a:p>
          <a:p>
            <a:r>
              <a:rPr lang="fr-FR" sz="2400" dirty="0"/>
              <a:t> Véritable centre de ressources de référence (site Internet, e-learning, cartographie des acteurs etc.) </a:t>
            </a:r>
          </a:p>
          <a:p>
            <a:r>
              <a:rPr lang="fr-FR" sz="2400" dirty="0"/>
              <a:t> Renforcer les liens avec l’Afrique de l’Ouest</a:t>
            </a:r>
          </a:p>
          <a:p>
            <a:r>
              <a:rPr lang="fr-FR" sz="2400" dirty="0"/>
              <a:t>Etudes scientifiques et appui au plaidoyer avec le financement d’un doctorant en sciences sociales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F7018B3F-AE76-45C5-A825-7D403BFDA878}" type="slidenum">
              <a:rPr lang="en-US" smtClean="0"/>
              <a:t>18</a:t>
            </a:fld>
            <a:endParaRPr lang="en-US"/>
          </a:p>
        </p:txBody>
      </p:sp>
    </p:spTree>
    <p:extLst>
      <p:ext uri="{BB962C8B-B14F-4D97-AF65-F5344CB8AC3E}">
        <p14:creationId xmlns:p14="http://schemas.microsoft.com/office/powerpoint/2010/main" val="399705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Mettre encart sur expérience / point de départ du projet  puis détailler un slide par projet </a:t>
            </a:r>
          </a:p>
        </p:txBody>
      </p:sp>
      <p:sp>
        <p:nvSpPr>
          <p:cNvPr id="4" name="Espace réservé du numéro de diapositive 3"/>
          <p:cNvSpPr>
            <a:spLocks noGrp="1"/>
          </p:cNvSpPr>
          <p:nvPr>
            <p:ph type="sldNum" sz="quarter" idx="10"/>
          </p:nvPr>
        </p:nvSpPr>
        <p:spPr/>
        <p:txBody>
          <a:bodyPr/>
          <a:lstStyle/>
          <a:p>
            <a:fld id="{7120DB3A-78EE-4BED-8ADB-2DE0F2A1DABF}"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88168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Environ 50 000 €</a:t>
            </a:r>
          </a:p>
        </p:txBody>
      </p:sp>
      <p:sp>
        <p:nvSpPr>
          <p:cNvPr id="4" name="Espace réservé du numéro de diapositive 3"/>
          <p:cNvSpPr>
            <a:spLocks noGrp="1"/>
          </p:cNvSpPr>
          <p:nvPr>
            <p:ph type="sldNum" sz="quarter" idx="10"/>
          </p:nvPr>
        </p:nvSpPr>
        <p:spPr/>
        <p:txBody>
          <a:bodyPr/>
          <a:lstStyle/>
          <a:p>
            <a:fld id="{F7018B3F-AE76-45C5-A825-7D403BFDA878}" type="slidenum">
              <a:rPr lang="en-US" smtClean="0"/>
              <a:t>4</a:t>
            </a:fld>
            <a:endParaRPr lang="en-US"/>
          </a:p>
        </p:txBody>
      </p:sp>
    </p:spTree>
    <p:extLst>
      <p:ext uri="{BB962C8B-B14F-4D97-AF65-F5344CB8AC3E}">
        <p14:creationId xmlns:p14="http://schemas.microsoft.com/office/powerpoint/2010/main" val="147259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200" b="1" dirty="0"/>
              <a:t>PHASE 2 – détails: </a:t>
            </a:r>
          </a:p>
          <a:p>
            <a:r>
              <a:rPr lang="fr-FR" sz="2200" dirty="0"/>
              <a:t>5 axes pour l’assistance technique au Comité de direction du CHME :</a:t>
            </a:r>
          </a:p>
          <a:p>
            <a:endParaRPr lang="fr-FR" sz="2200" dirty="0"/>
          </a:p>
          <a:p>
            <a:pPr marL="742950" lvl="1" indent="-285750">
              <a:buFont typeface="Wingdings" panose="05000000000000000000" pitchFamily="2" charset="2"/>
              <a:buChar char="Ø"/>
            </a:pPr>
            <a:r>
              <a:rPr lang="fr-FR" sz="2200" dirty="0"/>
              <a:t>Stratégie médicale</a:t>
            </a:r>
          </a:p>
          <a:p>
            <a:pPr marL="742950" lvl="1" indent="-285750">
              <a:buFont typeface="Wingdings" panose="05000000000000000000" pitchFamily="2" charset="2"/>
              <a:buChar char="Ø"/>
            </a:pPr>
            <a:r>
              <a:rPr lang="fr-FR" sz="2200" dirty="0"/>
              <a:t>Gestion financière</a:t>
            </a:r>
          </a:p>
          <a:p>
            <a:pPr marL="742950" lvl="1" indent="-285750">
              <a:buFont typeface="Wingdings" panose="05000000000000000000" pitchFamily="2" charset="2"/>
              <a:buChar char="Ø"/>
            </a:pPr>
            <a:r>
              <a:rPr lang="fr-FR" sz="2200" dirty="0"/>
              <a:t>Gestion des ressources humaines</a:t>
            </a:r>
          </a:p>
          <a:p>
            <a:pPr marL="742950" lvl="1" indent="-285750">
              <a:buFont typeface="Wingdings" panose="05000000000000000000" pitchFamily="2" charset="2"/>
              <a:buChar char="Ø"/>
            </a:pPr>
            <a:r>
              <a:rPr lang="fr-FR" sz="2200" dirty="0"/>
              <a:t>Maintenance biomédicale et hospitalière</a:t>
            </a:r>
          </a:p>
          <a:p>
            <a:pPr marL="742950" lvl="1" indent="-285750">
              <a:buFont typeface="Wingdings" panose="05000000000000000000" pitchFamily="2" charset="2"/>
              <a:buChar char="Ø"/>
            </a:pPr>
            <a:r>
              <a:rPr lang="fr-FR" sz="2200" dirty="0"/>
              <a:t>Hygiène hospitalière</a:t>
            </a:r>
          </a:p>
        </p:txBody>
      </p:sp>
      <p:sp>
        <p:nvSpPr>
          <p:cNvPr id="4" name="Espace réservé du numéro de diapositive 3"/>
          <p:cNvSpPr>
            <a:spLocks noGrp="1"/>
          </p:cNvSpPr>
          <p:nvPr>
            <p:ph type="sldNum" sz="quarter" idx="10"/>
          </p:nvPr>
        </p:nvSpPr>
        <p:spPr/>
        <p:txBody>
          <a:bodyPr/>
          <a:lstStyle/>
          <a:p>
            <a:fld id="{F7018B3F-AE76-45C5-A825-7D403BFDA878}" type="slidenum">
              <a:rPr lang="en-US" smtClean="0"/>
              <a:t>5</a:t>
            </a:fld>
            <a:endParaRPr lang="en-US"/>
          </a:p>
        </p:txBody>
      </p:sp>
    </p:spTree>
    <p:extLst>
      <p:ext uri="{BB962C8B-B14F-4D97-AF65-F5344CB8AC3E}">
        <p14:creationId xmlns:p14="http://schemas.microsoft.com/office/powerpoint/2010/main" val="375923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Présenter origine du projet (depuis 2006) et citer ces chiffres comme étant le point de départ du projet</a:t>
            </a:r>
          </a:p>
        </p:txBody>
      </p:sp>
      <p:sp>
        <p:nvSpPr>
          <p:cNvPr id="4" name="Espace réservé du numéro de diapositive 3"/>
          <p:cNvSpPr>
            <a:spLocks noGrp="1"/>
          </p:cNvSpPr>
          <p:nvPr>
            <p:ph type="sldNum" sz="quarter" idx="10"/>
          </p:nvPr>
        </p:nvSpPr>
        <p:spPr/>
        <p:txBody>
          <a:bodyPr/>
          <a:lstStyle/>
          <a:p>
            <a:fld id="{7120DB3A-78EE-4BED-8ADB-2DE0F2A1DABF}"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9945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 partir du point de départ (slide précédant) la CP à permis de renforcer la projet en RDC et de l’essaimer dans d’autres pays</a:t>
            </a:r>
          </a:p>
          <a:p>
            <a:r>
              <a:rPr lang="fr-FR" dirty="0"/>
              <a:t>Réseau d’Etudes sur la Drépanocytose en Afrique Centrale</a:t>
            </a:r>
          </a:p>
        </p:txBody>
      </p:sp>
      <p:sp>
        <p:nvSpPr>
          <p:cNvPr id="4" name="Espace réservé du numéro de diapositive 3"/>
          <p:cNvSpPr>
            <a:spLocks noGrp="1"/>
          </p:cNvSpPr>
          <p:nvPr>
            <p:ph type="sldNum" sz="quarter" idx="10"/>
          </p:nvPr>
        </p:nvSpPr>
        <p:spPr/>
        <p:txBody>
          <a:bodyPr/>
          <a:lstStyle/>
          <a:p>
            <a:fld id="{7120DB3A-78EE-4BED-8ADB-2DE0F2A1DABF}"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39709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20DB3A-78EE-4BED-8ADB-2DE0F2A1DABF}"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386335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1. La formation des personnels soignants</a:t>
            </a:r>
          </a:p>
          <a:p>
            <a:r>
              <a:rPr lang="fr-FR" sz="1200" b="0" kern="1200" dirty="0">
                <a:solidFill>
                  <a:schemeClr val="tx1"/>
                </a:solidFill>
                <a:effectLst/>
                <a:latin typeface="+mn-lt"/>
                <a:ea typeface="+mn-ea"/>
                <a:cs typeface="+mn-cs"/>
              </a:rPr>
              <a:t>Les équipes locales organisent, dans les hôpitaux et les centres de santé, des sessions de formation qui durent entre 1 et 3 jours. Ces formations qui proposent également un accompagnement sur le lieu de travail sont destinées aux médecins, infirmiers, sages-femmes et techniciens de laboratoire. L’objectif est de leur donner des outils pratiques pour assurer un meilleur diagnostic et une meilleure prise en charge de la maladie.</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2. Le dépistage néo-natal</a:t>
            </a:r>
          </a:p>
          <a:p>
            <a:r>
              <a:rPr lang="fr-FR" sz="1200" b="0" kern="1200" dirty="0">
                <a:solidFill>
                  <a:schemeClr val="tx1"/>
                </a:solidFill>
                <a:effectLst/>
                <a:latin typeface="+mn-lt"/>
                <a:ea typeface="+mn-ea"/>
                <a:cs typeface="+mn-cs"/>
              </a:rPr>
              <a:t>Le diagnostic néo-natal permet d’organiser une prise en charge précoce de la maladie. Les premiers symptômes de la drépanocytose se manifestent généralement vers l’âge de 6 mois. Les symptômes peuvent être similaires à ceux du paludisme, très courant dans les pays ciblés, si bien que les jeunes drépanocytaires reçoivent parfois des soins inappropriés.</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3. L’accompagnement des familles</a:t>
            </a:r>
          </a:p>
          <a:p>
            <a:r>
              <a:rPr lang="fr-FR" sz="1200" b="0" kern="1200" dirty="0">
                <a:solidFill>
                  <a:schemeClr val="tx1"/>
                </a:solidFill>
                <a:effectLst/>
                <a:latin typeface="+mn-lt"/>
                <a:ea typeface="+mn-ea"/>
                <a:cs typeface="+mn-cs"/>
              </a:rPr>
              <a:t>Outils pédagogiques à l’appui, les équipes du programme accompagnent les parents pour les rassurer, mais aussi pour leur expliquer la réalité de la maladie et les règles de vie qu’ils doivent inculquer à leur enfant. Pour prévenir les crises, il est indispensable d’avoir une hygiène stricte et une alimentation équilibrée, de boire beaucoup, de suivre un traitement de prévention des complications et d’aller régulièrement chez le médecin. </a:t>
            </a:r>
            <a:endParaRPr lang="fr-FR" sz="1200" b="1"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4. La sensibilisation de la population</a:t>
            </a:r>
          </a:p>
          <a:p>
            <a:r>
              <a:rPr lang="fr-FR" sz="1200" b="0" kern="1200" dirty="0">
                <a:solidFill>
                  <a:schemeClr val="tx1"/>
                </a:solidFill>
                <a:effectLst/>
                <a:latin typeface="+mn-lt"/>
                <a:ea typeface="+mn-ea"/>
                <a:cs typeface="+mn-cs"/>
              </a:rPr>
              <a:t>En Afrique Centrale et à Madagascar, la drépanocytose est peu connue de la population et est parfois associée à la sorcellerie. Les femmes et les enfants sont les premières victimes de ces préjugés. C’est pour éviter des cas de détresse que le programme met en place des actions de sensibilisation auprès des parents, des femmes enceintes, des élèves et des enseignants, mais aussi dans les communautés et auprès du grand public.</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5. Le plaidoyer auprès des pouvoirs publics</a:t>
            </a:r>
          </a:p>
          <a:p>
            <a:r>
              <a:rPr lang="fr-FR" sz="1200" b="0" kern="1200" dirty="0">
                <a:solidFill>
                  <a:schemeClr val="tx1"/>
                </a:solidFill>
                <a:effectLst/>
                <a:latin typeface="+mn-lt"/>
                <a:ea typeface="+mn-ea"/>
                <a:cs typeface="+mn-cs"/>
              </a:rPr>
              <a:t>L’IECD mène des actions de plaidoyer auprès des autorités publiques des quatre pays où le programme est mené. Il s’agit de faire de la drépanocytose un enjeu de santé publique et – à terme – d’intégrer la drépanocytose dans les paquets minimum de prise en charge des patients, et dans les référentiels de formation du personnel de santé.</a:t>
            </a:r>
            <a:endParaRPr lang="fr-FR" sz="1200" b="1"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6. Le partage de bonnes pratiques</a:t>
            </a:r>
          </a:p>
          <a:p>
            <a:r>
              <a:rPr lang="fr-FR" sz="1200" b="0" kern="1200" dirty="0">
                <a:solidFill>
                  <a:schemeClr val="tx1"/>
                </a:solidFill>
                <a:effectLst/>
                <a:latin typeface="+mn-lt"/>
                <a:ea typeface="+mn-ea"/>
                <a:cs typeface="+mn-cs"/>
              </a:rPr>
              <a:t>Le programme vise le renforcement du réseau REDAC afin de capitaliser sur les expériences locales et de partager les meilleures pratiques. En plus des congrès, le REDAC assure la mise en place et le suivi d’une base de données sur la drépanocytose qui permettra d’évaluer l’impact quantitatif et qualitatif du programme. Ses experts rédigent aussi des publications scientifiques et mènent une campagne de plaidoyer international auprès d’instances comme l’Organisation Mondiale de la Santé.</a:t>
            </a:r>
            <a:endParaRPr lang="fr-FR" sz="1200" b="1"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7120DB3A-78EE-4BED-8ADB-2DE0F2A1DABF}"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3713327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29639BB-8C45-4BE1-A13A-3A849EBED789}"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1795795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3600" kern="1200" dirty="0">
              <a:solidFill>
                <a:srgbClr val="C1022C"/>
              </a:solidFill>
              <a:latin typeface="+mn-lt"/>
              <a:ea typeface="+mn-ea"/>
              <a:cs typeface="+mn-cs"/>
            </a:endParaRPr>
          </a:p>
          <a:p>
            <a:pPr marL="0" indent="0">
              <a:buNone/>
            </a:pPr>
            <a:r>
              <a:rPr lang="fr-FR" sz="2400" dirty="0"/>
              <a:t>Phase II du </a:t>
            </a:r>
            <a:r>
              <a:rPr lang="fr-FR" sz="2400" b="1" dirty="0"/>
              <a:t>1</a:t>
            </a:r>
            <a:r>
              <a:rPr lang="fr-FR" sz="2400" b="1" baseline="30000" dirty="0"/>
              <a:t>er</a:t>
            </a:r>
            <a:r>
              <a:rPr lang="fr-FR" sz="2400" b="1" dirty="0"/>
              <a:t> janvier 2018 </a:t>
            </a:r>
            <a:r>
              <a:rPr lang="fr-FR" sz="2400" dirty="0"/>
              <a:t>au </a:t>
            </a:r>
            <a:r>
              <a:rPr lang="fr-FR" sz="2400" b="1" dirty="0"/>
              <a:t>31 décembre 2020</a:t>
            </a:r>
          </a:p>
          <a:p>
            <a:r>
              <a:rPr lang="fr-FR" sz="2400" dirty="0"/>
              <a:t>Renforcer, consolider et étendre le programme</a:t>
            </a:r>
          </a:p>
          <a:p>
            <a:pPr lvl="1"/>
            <a:r>
              <a:rPr lang="fr-FR" sz="2000" dirty="0"/>
              <a:t>Proposition d’extension zones rurales, Côte d’Ivoire</a:t>
            </a:r>
          </a:p>
          <a:p>
            <a:pPr lvl="1"/>
            <a:r>
              <a:rPr lang="fr-FR" sz="2000" dirty="0"/>
              <a:t>Renforcement des partenaires opérationnels</a:t>
            </a:r>
          </a:p>
          <a:p>
            <a:r>
              <a:rPr lang="fr-FR" sz="2400" dirty="0"/>
              <a:t>Consolider les 5 volets et introduction d’innovations dans les activités</a:t>
            </a:r>
          </a:p>
          <a:p>
            <a:pPr marL="0" indent="0">
              <a:buNone/>
            </a:pPr>
            <a:endParaRPr lang="fr-FR" sz="2400" dirty="0"/>
          </a:p>
          <a:p>
            <a:pPr marL="742950" lvl="1" indent="-285750"/>
            <a:endParaRPr lang="fr-FR" sz="2000" dirty="0"/>
          </a:p>
          <a:p>
            <a:pPr marL="742950" lvl="1" indent="-285750"/>
            <a:endParaRPr lang="fr-FR" sz="2000" dirty="0"/>
          </a:p>
          <a:p>
            <a:r>
              <a:rPr lang="fr-FR" dirty="0"/>
              <a:t>Consolider et étendre le circuit de dépistage précoce</a:t>
            </a:r>
          </a:p>
          <a:p>
            <a:pPr algn="just"/>
            <a:r>
              <a:rPr lang="fr-FR" sz="2400" dirty="0"/>
              <a:t>Optimisation et renforcement du circuit de dépistage précoce</a:t>
            </a:r>
          </a:p>
          <a:p>
            <a:pPr algn="just"/>
            <a:r>
              <a:rPr lang="fr-FR" sz="2400" dirty="0"/>
              <a:t>Introduction des tests de dépistage rapides (en priorité à Madagascar et en RDC) : extension du dépistage à des zones rurales pilotes</a:t>
            </a:r>
          </a:p>
          <a:p>
            <a:pPr algn="just"/>
            <a:endParaRPr lang="fr-FR" sz="2400" dirty="0"/>
          </a:p>
          <a:p>
            <a:pPr algn="just"/>
            <a:r>
              <a:rPr lang="fr-FR" sz="4000" dirty="0"/>
              <a:t>Formaliser et étendre la formation au diagnostic et à la prise en charge, </a:t>
            </a:r>
            <a:br>
              <a:rPr lang="fr-FR" sz="4000" dirty="0"/>
            </a:br>
            <a:r>
              <a:rPr lang="fr-FR" sz="4000" dirty="0"/>
              <a:t>et appui à la prise en charge</a:t>
            </a:r>
          </a:p>
          <a:p>
            <a:pPr marL="285750" indent="-285750"/>
            <a:r>
              <a:rPr lang="fr-FR" sz="2400" b="1" dirty="0"/>
              <a:t>Formation au diagnostic </a:t>
            </a:r>
            <a:r>
              <a:rPr lang="fr-FR" sz="2400" dirty="0"/>
              <a:t>: objectif : Savoir suspecter/détecter cliniquement la drépanocytose et orienter les patients pour un diagnostic et une prise en charge éventuelle</a:t>
            </a:r>
          </a:p>
          <a:p>
            <a:pPr>
              <a:buFont typeface="Wingdings" panose="05000000000000000000" pitchFamily="2" charset="2"/>
              <a:buChar char="à"/>
            </a:pPr>
            <a:r>
              <a:rPr lang="fr-FR" sz="2000" dirty="0"/>
              <a:t>Extension des formations de base sur la drépanocytose pour tous les personnels des centres de santé primaire</a:t>
            </a:r>
          </a:p>
          <a:p>
            <a:pPr>
              <a:buFont typeface="Wingdings" panose="05000000000000000000" pitchFamily="2" charset="2"/>
              <a:buChar char="à"/>
            </a:pPr>
            <a:endParaRPr lang="fr-FR" dirty="0"/>
          </a:p>
          <a:p>
            <a:pPr marL="285750" indent="-285750"/>
            <a:r>
              <a:rPr lang="fr-FR" sz="2400" b="1" dirty="0"/>
              <a:t>Prise en charge</a:t>
            </a:r>
            <a:r>
              <a:rPr lang="fr-FR" sz="2400" dirty="0"/>
              <a:t>: création d’une formation en e-learning (MOOC ou site web type UNFM)</a:t>
            </a:r>
            <a:endParaRPr lang="fr-FR" sz="2000" dirty="0"/>
          </a:p>
          <a:p>
            <a:r>
              <a:rPr lang="fr-FR" dirty="0"/>
              <a:t>2. Proposition d’activités – Poursuivre la sensibilisation en renforçant les associations de patients</a:t>
            </a:r>
          </a:p>
          <a:p>
            <a:r>
              <a:rPr lang="fr-FR" sz="2400" dirty="0"/>
              <a:t>Poursuite de la prévention primaire, notamment en milieu scolaire et prénuptial</a:t>
            </a:r>
          </a:p>
          <a:p>
            <a:r>
              <a:rPr lang="fr-FR" sz="2400" dirty="0"/>
              <a:t>Renforcement du secteur associatif luttant contre la drépanocytose</a:t>
            </a:r>
          </a:p>
          <a:p>
            <a:pPr lvl="1"/>
            <a:r>
              <a:rPr lang="fr-FR" sz="2000" dirty="0"/>
              <a:t>Structuration</a:t>
            </a:r>
          </a:p>
          <a:p>
            <a:pPr lvl="1"/>
            <a:r>
              <a:rPr lang="fr-FR" sz="2000" dirty="0"/>
              <a:t>Recherche de fonds </a:t>
            </a:r>
          </a:p>
          <a:p>
            <a:pPr lvl="1"/>
            <a:r>
              <a:rPr lang="fr-FR" sz="2000" dirty="0"/>
              <a:t>Plaidoyer</a:t>
            </a:r>
          </a:p>
          <a:p>
            <a:endParaRPr lang="fr-FR" dirty="0"/>
          </a:p>
          <a:p>
            <a:r>
              <a:rPr lang="fr-FR" dirty="0"/>
              <a:t>Proposition d’activités – Volet plaidoyer</a:t>
            </a:r>
          </a:p>
          <a:p>
            <a:r>
              <a:rPr lang="fr-FR" sz="2400" dirty="0"/>
              <a:t>Structurer et harmoniser le plaidoyer entre les différents pays </a:t>
            </a:r>
          </a:p>
          <a:p>
            <a:r>
              <a:rPr lang="fr-FR" sz="2400" dirty="0"/>
              <a:t>Centrer le plaidoyer autour de la prise en charge, notamment l’accès aux médicaments </a:t>
            </a:r>
          </a:p>
          <a:p>
            <a:pPr marL="0" indent="0">
              <a:buNone/>
            </a:pPr>
            <a:r>
              <a:rPr lang="fr-FR" sz="2400" dirty="0">
                <a:sym typeface="Wingdings" panose="05000000000000000000" pitchFamily="2" charset="2"/>
              </a:rPr>
              <a:t> Aider les partenaires à définir</a:t>
            </a:r>
            <a:r>
              <a:rPr lang="fr-FR" sz="2400" dirty="0"/>
              <a:t> les messages prioritaires avec une ligne directrice commune à tous les pays</a:t>
            </a:r>
          </a:p>
          <a:p>
            <a:pPr marL="0" indent="0">
              <a:buNone/>
            </a:pPr>
            <a:endParaRPr lang="fr-FR" dirty="0"/>
          </a:p>
          <a:p>
            <a:endParaRPr lang="fr-FR" dirty="0"/>
          </a:p>
          <a:p>
            <a:r>
              <a:rPr lang="fr-FR" dirty="0"/>
              <a:t>Proposition d’activités – Volet Capitalisation/REDAC</a:t>
            </a:r>
          </a:p>
          <a:p>
            <a:r>
              <a:rPr lang="fr-FR" sz="2400" dirty="0"/>
              <a:t> Elargissement du REDAC à d’autres pays</a:t>
            </a:r>
          </a:p>
          <a:p>
            <a:r>
              <a:rPr lang="fr-FR" sz="2400" dirty="0"/>
              <a:t> Véritable centre de ressources de référence (site Internet, e-learning, cartographie des acteurs etc.) </a:t>
            </a:r>
          </a:p>
          <a:p>
            <a:r>
              <a:rPr lang="fr-FR" sz="2400" dirty="0"/>
              <a:t> Renforcer les liens avec l’Afrique de l’Ouest</a:t>
            </a:r>
          </a:p>
          <a:p>
            <a:r>
              <a:rPr lang="fr-FR" sz="2400" dirty="0"/>
              <a:t>Etudes scientifiques et appui au plaidoyer avec le financement d’un doctorant en sciences sociales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F7018B3F-AE76-45C5-A825-7D403BFDA878}" type="slidenum">
              <a:rPr lang="en-US" smtClean="0"/>
              <a:t>17</a:t>
            </a:fld>
            <a:endParaRPr lang="en-US"/>
          </a:p>
        </p:txBody>
      </p:sp>
    </p:spTree>
    <p:extLst>
      <p:ext uri="{BB962C8B-B14F-4D97-AF65-F5344CB8AC3E}">
        <p14:creationId xmlns:p14="http://schemas.microsoft.com/office/powerpoint/2010/main" val="62460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1704F7B6-2CEE-489B-BCCF-2DE01BD49381}" type="datetimeFigureOut">
              <a:rPr lang="en-US" smtClean="0"/>
              <a:t>10/24/2017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4CA4E08D-88A3-4ED7-9452-C6A0F42472F5}" type="slidenum">
              <a:rPr lang="en-US" smtClean="0"/>
              <a:t>‹N°›</a:t>
            </a:fld>
            <a:endParaRPr lang="en-US"/>
          </a:p>
        </p:txBody>
      </p:sp>
    </p:spTree>
    <p:extLst>
      <p:ext uri="{BB962C8B-B14F-4D97-AF65-F5344CB8AC3E}">
        <p14:creationId xmlns:p14="http://schemas.microsoft.com/office/powerpoint/2010/main" val="216465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704F7B6-2CEE-489B-BCCF-2DE01BD49381}" type="datetimeFigureOut">
              <a:rPr lang="en-US" smtClean="0"/>
              <a:t>10/24/2017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4CA4E08D-88A3-4ED7-9452-C6A0F42472F5}" type="slidenum">
              <a:rPr lang="en-US" smtClean="0"/>
              <a:t>‹N°›</a:t>
            </a:fld>
            <a:endParaRPr lang="en-US"/>
          </a:p>
        </p:txBody>
      </p:sp>
    </p:spTree>
    <p:extLst>
      <p:ext uri="{BB962C8B-B14F-4D97-AF65-F5344CB8AC3E}">
        <p14:creationId xmlns:p14="http://schemas.microsoft.com/office/powerpoint/2010/main" val="348668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704F7B6-2CEE-489B-BCCF-2DE01BD49381}" type="datetimeFigureOut">
              <a:rPr lang="en-US" smtClean="0"/>
              <a:t>10/24/2017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4CA4E08D-88A3-4ED7-9452-C6A0F42472F5}" type="slidenum">
              <a:rPr lang="en-US" smtClean="0"/>
              <a:t>‹N°›</a:t>
            </a:fld>
            <a:endParaRPr lang="en-US"/>
          </a:p>
        </p:txBody>
      </p:sp>
    </p:spTree>
    <p:extLst>
      <p:ext uri="{BB962C8B-B14F-4D97-AF65-F5344CB8AC3E}">
        <p14:creationId xmlns:p14="http://schemas.microsoft.com/office/powerpoint/2010/main" val="3233013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51097210-674E-4F2D-8892-B8742A98A98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1562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E1D5F09-818A-42A6-81DB-A7FD94034FF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63710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CB580A3-E6D4-4EC2-9769-1031F6E8657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1539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03E7F6-D8F9-4951-A2A2-65112ECF073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24321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736DAB9B-39AA-4665-9F52-662671896AF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62635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ME DB2">
    <p:spTree>
      <p:nvGrpSpPr>
        <p:cNvPr id="1" name=""/>
        <p:cNvGrpSpPr/>
        <p:nvPr/>
      </p:nvGrpSpPr>
      <p:grpSpPr>
        <a:xfrm>
          <a:off x="0" y="0"/>
          <a:ext cx="0" cy="0"/>
          <a:chOff x="0" y="0"/>
          <a:chExt cx="0" cy="0"/>
        </a:xfrm>
      </p:grpSpPr>
      <p:pic>
        <p:nvPicPr>
          <p:cNvPr id="2" name="Image 10" descr="logo_IECD à utiliser.jpg"/>
          <p:cNvPicPr>
            <a:picLocks noChangeAspect="1"/>
          </p:cNvPicPr>
          <p:nvPr userDrawn="1"/>
        </p:nvPicPr>
        <p:blipFill>
          <a:blip r:embed="rId2" cstate="print"/>
          <a:srcRect/>
          <a:stretch>
            <a:fillRect/>
          </a:stretch>
        </p:blipFill>
        <p:spPr bwMode="auto">
          <a:xfrm>
            <a:off x="214313" y="120650"/>
            <a:ext cx="1703387" cy="665163"/>
          </a:xfrm>
          <a:prstGeom prst="rect">
            <a:avLst/>
          </a:prstGeom>
          <a:noFill/>
          <a:ln w="9525">
            <a:noFill/>
            <a:miter lim="800000"/>
            <a:headEnd/>
            <a:tailEnd/>
          </a:ln>
        </p:spPr>
      </p:pic>
      <p:pic>
        <p:nvPicPr>
          <p:cNvPr id="3" name="Image 6"/>
          <p:cNvPicPr>
            <a:picLocks noChangeAspect="1"/>
          </p:cNvPicPr>
          <p:nvPr userDrawn="1"/>
        </p:nvPicPr>
        <p:blipFill>
          <a:blip r:embed="rId3" cstate="print"/>
          <a:srcRect/>
          <a:stretch>
            <a:fillRect/>
          </a:stretch>
        </p:blipFill>
        <p:spPr bwMode="auto">
          <a:xfrm>
            <a:off x="4286250" y="39688"/>
            <a:ext cx="1223963" cy="817562"/>
          </a:xfrm>
          <a:prstGeom prst="rect">
            <a:avLst/>
          </a:prstGeom>
          <a:noFill/>
          <a:ln w="9525">
            <a:noFill/>
            <a:miter lim="800000"/>
            <a:headEnd/>
            <a:tailEnd/>
          </a:ln>
        </p:spPr>
      </p:pic>
      <p:pic>
        <p:nvPicPr>
          <p:cNvPr id="4" name="Image 10" descr="Logo Congorep.jpg"/>
          <p:cNvPicPr>
            <a:picLocks noChangeAspect="1"/>
          </p:cNvPicPr>
          <p:nvPr userDrawn="1"/>
        </p:nvPicPr>
        <p:blipFill>
          <a:blip r:embed="rId4" cstate="print"/>
          <a:srcRect/>
          <a:stretch>
            <a:fillRect/>
          </a:stretch>
        </p:blipFill>
        <p:spPr bwMode="auto">
          <a:xfrm>
            <a:off x="7215188" y="87313"/>
            <a:ext cx="1835150" cy="698500"/>
          </a:xfrm>
          <a:prstGeom prst="rect">
            <a:avLst/>
          </a:prstGeom>
          <a:noFill/>
          <a:ln w="9525">
            <a:noFill/>
            <a:miter lim="800000"/>
            <a:headEnd/>
            <a:tailEnd/>
          </a:ln>
        </p:spPr>
      </p:pic>
    </p:spTree>
    <p:extLst>
      <p:ext uri="{BB962C8B-B14F-4D97-AF65-F5344CB8AC3E}">
        <p14:creationId xmlns:p14="http://schemas.microsoft.com/office/powerpoint/2010/main" val="1273775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AME DB">
    <p:spTree>
      <p:nvGrpSpPr>
        <p:cNvPr id="1" name=""/>
        <p:cNvGrpSpPr/>
        <p:nvPr/>
      </p:nvGrpSpPr>
      <p:grpSpPr>
        <a:xfrm>
          <a:off x="0" y="0"/>
          <a:ext cx="0" cy="0"/>
          <a:chOff x="0" y="0"/>
          <a:chExt cx="0" cy="0"/>
        </a:xfrm>
      </p:grpSpPr>
      <p:pic>
        <p:nvPicPr>
          <p:cNvPr id="2" name="Image 10" descr="logo_IECD à utiliser.jpg"/>
          <p:cNvPicPr>
            <a:picLocks noChangeAspect="1"/>
          </p:cNvPicPr>
          <p:nvPr userDrawn="1"/>
        </p:nvPicPr>
        <p:blipFill>
          <a:blip r:embed="rId2" cstate="print"/>
          <a:srcRect/>
          <a:stretch>
            <a:fillRect/>
          </a:stretch>
        </p:blipFill>
        <p:spPr bwMode="auto">
          <a:xfrm>
            <a:off x="214313" y="120650"/>
            <a:ext cx="1703387" cy="665163"/>
          </a:xfrm>
          <a:prstGeom prst="rect">
            <a:avLst/>
          </a:prstGeom>
          <a:noFill/>
          <a:ln w="9525">
            <a:noFill/>
            <a:miter lim="800000"/>
            <a:headEnd/>
            <a:tailEnd/>
          </a:ln>
        </p:spPr>
      </p:pic>
      <p:pic>
        <p:nvPicPr>
          <p:cNvPr id="3" name="Image 6"/>
          <p:cNvPicPr>
            <a:picLocks noChangeAspect="1"/>
          </p:cNvPicPr>
          <p:nvPr userDrawn="1"/>
        </p:nvPicPr>
        <p:blipFill>
          <a:blip r:embed="rId3" cstate="print"/>
          <a:srcRect/>
          <a:stretch>
            <a:fillRect/>
          </a:stretch>
        </p:blipFill>
        <p:spPr bwMode="auto">
          <a:xfrm>
            <a:off x="4286250" y="39688"/>
            <a:ext cx="1223963" cy="817562"/>
          </a:xfrm>
          <a:prstGeom prst="rect">
            <a:avLst/>
          </a:prstGeom>
          <a:noFill/>
          <a:ln w="9525">
            <a:noFill/>
            <a:miter lim="800000"/>
            <a:headEnd/>
            <a:tailEnd/>
          </a:ln>
        </p:spPr>
      </p:pic>
      <p:pic>
        <p:nvPicPr>
          <p:cNvPr id="4" name="Image 10" descr="Logo Congorep.jpg"/>
          <p:cNvPicPr>
            <a:picLocks noChangeAspect="1"/>
          </p:cNvPicPr>
          <p:nvPr userDrawn="1"/>
        </p:nvPicPr>
        <p:blipFill>
          <a:blip r:embed="rId4" cstate="print"/>
          <a:srcRect/>
          <a:stretch>
            <a:fillRect/>
          </a:stretch>
        </p:blipFill>
        <p:spPr bwMode="auto">
          <a:xfrm>
            <a:off x="7215188" y="87313"/>
            <a:ext cx="1835150" cy="698500"/>
          </a:xfrm>
          <a:prstGeom prst="rect">
            <a:avLst/>
          </a:prstGeom>
          <a:noFill/>
          <a:ln w="9525">
            <a:noFill/>
            <a:miter lim="800000"/>
            <a:headEnd/>
            <a:tailEnd/>
          </a:ln>
        </p:spPr>
      </p:pic>
      <p:grpSp>
        <p:nvGrpSpPr>
          <p:cNvPr id="5" name="Group 23"/>
          <p:cNvGrpSpPr>
            <a:grpSpLocks/>
          </p:cNvGrpSpPr>
          <p:nvPr userDrawn="1"/>
        </p:nvGrpSpPr>
        <p:grpSpPr bwMode="auto">
          <a:xfrm>
            <a:off x="-3175" y="6453336"/>
            <a:ext cx="9147175" cy="31750"/>
            <a:chOff x="-2" y="3929"/>
            <a:chExt cx="5762" cy="20"/>
          </a:xfrm>
        </p:grpSpPr>
        <p:sp>
          <p:nvSpPr>
            <p:cNvPr id="6" name="Line 24"/>
            <p:cNvSpPr>
              <a:spLocks noChangeShapeType="1"/>
            </p:cNvSpPr>
            <p:nvPr/>
          </p:nvSpPr>
          <p:spPr bwMode="auto">
            <a:xfrm>
              <a:off x="0" y="3949"/>
              <a:ext cx="5760" cy="0"/>
            </a:xfrm>
            <a:prstGeom prst="line">
              <a:avLst/>
            </a:prstGeom>
            <a:noFill/>
            <a:ln w="12700">
              <a:solidFill>
                <a:srgbClr val="A01919"/>
              </a:solidFill>
              <a:round/>
              <a:headEnd/>
              <a:tailEnd/>
            </a:ln>
          </p:spPr>
          <p:txBody>
            <a:bodyPr/>
            <a:lstStyle/>
            <a:p>
              <a:pPr>
                <a:defRPr/>
              </a:pPr>
              <a:endParaRPr lang="fr-FR">
                <a:solidFill>
                  <a:prstClr val="black"/>
                </a:solidFill>
                <a:cs typeface="Arial" charset="0"/>
              </a:endParaRPr>
            </a:p>
          </p:txBody>
        </p:sp>
        <p:sp>
          <p:nvSpPr>
            <p:cNvPr id="7" name="Line 25"/>
            <p:cNvSpPr>
              <a:spLocks noChangeShapeType="1"/>
            </p:cNvSpPr>
            <p:nvPr/>
          </p:nvSpPr>
          <p:spPr bwMode="auto">
            <a:xfrm>
              <a:off x="-2" y="3929"/>
              <a:ext cx="5760" cy="0"/>
            </a:xfrm>
            <a:prstGeom prst="line">
              <a:avLst/>
            </a:prstGeom>
            <a:noFill/>
            <a:ln w="19050">
              <a:solidFill>
                <a:srgbClr val="A01919"/>
              </a:solidFill>
              <a:round/>
              <a:headEnd/>
              <a:tailEnd/>
            </a:ln>
          </p:spPr>
          <p:txBody>
            <a:bodyPr/>
            <a:lstStyle/>
            <a:p>
              <a:pPr>
                <a:defRPr/>
              </a:pPr>
              <a:endParaRPr lang="fr-FR">
                <a:solidFill>
                  <a:prstClr val="black"/>
                </a:solidFill>
                <a:cs typeface="Arial" charset="0"/>
              </a:endParaRPr>
            </a:p>
          </p:txBody>
        </p:sp>
        <p:sp>
          <p:nvSpPr>
            <p:cNvPr id="8" name="Line 26"/>
            <p:cNvSpPr>
              <a:spLocks noChangeShapeType="1"/>
            </p:cNvSpPr>
            <p:nvPr/>
          </p:nvSpPr>
          <p:spPr bwMode="auto">
            <a:xfrm>
              <a:off x="0" y="3929"/>
              <a:ext cx="5760" cy="0"/>
            </a:xfrm>
            <a:prstGeom prst="line">
              <a:avLst/>
            </a:prstGeom>
            <a:noFill/>
            <a:ln w="19050">
              <a:solidFill>
                <a:srgbClr val="A01919"/>
              </a:solidFill>
              <a:round/>
              <a:headEnd/>
              <a:tailEnd/>
            </a:ln>
          </p:spPr>
          <p:txBody>
            <a:bodyPr/>
            <a:lstStyle/>
            <a:p>
              <a:pPr>
                <a:defRPr/>
              </a:pPr>
              <a:endParaRPr lang="fr-FR">
                <a:solidFill>
                  <a:prstClr val="black"/>
                </a:solidFill>
                <a:cs typeface="Arial" charset="0"/>
              </a:endParaRPr>
            </a:p>
          </p:txBody>
        </p:sp>
      </p:grpSp>
      <p:sp>
        <p:nvSpPr>
          <p:cNvPr id="9" name="Rectangle 2"/>
          <p:cNvSpPr>
            <a:spLocks noChangeArrowheads="1"/>
          </p:cNvSpPr>
          <p:nvPr userDrawn="1"/>
        </p:nvSpPr>
        <p:spPr bwMode="auto">
          <a:xfrm>
            <a:off x="0" y="981075"/>
            <a:ext cx="9144000" cy="574675"/>
          </a:xfrm>
          <a:prstGeom prst="rect">
            <a:avLst/>
          </a:prstGeom>
          <a:solidFill>
            <a:srgbClr val="C00000"/>
          </a:solidFill>
          <a:ln w="9525">
            <a:noFill/>
            <a:miter lim="800000"/>
            <a:headEnd/>
            <a:tailEnd/>
          </a:ln>
        </p:spPr>
        <p:txBody>
          <a:bodyPr anchor="ctr"/>
          <a:lstStyle/>
          <a:p>
            <a:pPr algn="ctr">
              <a:defRPr/>
            </a:pPr>
            <a:endParaRPr lang="fr-FR" sz="2400" b="1" i="1" dirty="0">
              <a:solidFill>
                <a:prstClr val="white"/>
              </a:solidFill>
              <a:cs typeface="Arial" charset="0"/>
            </a:endParaRPr>
          </a:p>
        </p:txBody>
      </p:sp>
      <p:sp>
        <p:nvSpPr>
          <p:cNvPr id="10" name="Espace réservé de la date 9"/>
          <p:cNvSpPr>
            <a:spLocks noGrp="1"/>
          </p:cNvSpPr>
          <p:nvPr>
            <p:ph type="dt" sz="half" idx="10"/>
          </p:nvPr>
        </p:nvSpPr>
        <p:spPr/>
        <p:txBody>
          <a:bodyPr/>
          <a:lstStyle/>
          <a:p>
            <a:pPr>
              <a:defRPr/>
            </a:pPr>
            <a:endParaRPr lang="fr-FR">
              <a:solidFill>
                <a:prstClr val="black">
                  <a:tint val="75000"/>
                </a:prstClr>
              </a:solidFill>
            </a:endParaRPr>
          </a:p>
        </p:txBody>
      </p:sp>
      <p:sp>
        <p:nvSpPr>
          <p:cNvPr id="11" name="Espace réservé du pied de page 10"/>
          <p:cNvSpPr>
            <a:spLocks noGrp="1"/>
          </p:cNvSpPr>
          <p:nvPr>
            <p:ph type="ftr" sz="quarter" idx="11"/>
          </p:nvPr>
        </p:nvSpPr>
        <p:spPr/>
        <p:txBody>
          <a:bodyPr/>
          <a:lstStyle/>
          <a:p>
            <a:pPr>
              <a:defRPr/>
            </a:pPr>
            <a:endParaRPr lang="fr-FR">
              <a:solidFill>
                <a:prstClr val="black">
                  <a:tint val="75000"/>
                </a:prstClr>
              </a:solidFill>
            </a:endParaRPr>
          </a:p>
        </p:txBody>
      </p:sp>
      <p:sp>
        <p:nvSpPr>
          <p:cNvPr id="12" name="Espace réservé du numéro de diapositive 11"/>
          <p:cNvSpPr>
            <a:spLocks noGrp="1"/>
          </p:cNvSpPr>
          <p:nvPr>
            <p:ph type="sldNum" sz="quarter" idx="12"/>
          </p:nvPr>
        </p:nvSpPr>
        <p:spPr>
          <a:xfrm>
            <a:off x="6946404" y="6492875"/>
            <a:ext cx="2133600" cy="365125"/>
          </a:xfrm>
        </p:spPr>
        <p:txBody>
          <a:bodyPr/>
          <a:lstStyle>
            <a:lvl1pPr>
              <a:defRPr sz="1400" b="1">
                <a:solidFill>
                  <a:schemeClr val="accent2">
                    <a:lumMod val="75000"/>
                  </a:schemeClr>
                </a:solidFill>
              </a:defRPr>
            </a:lvl1pPr>
          </a:lstStyle>
          <a:p>
            <a:pPr>
              <a:defRPr/>
            </a:pPr>
            <a:fld id="{D91AA78B-1A99-47E4-9A96-FBAE6080F40A}" type="slidenum">
              <a:rPr lang="fr-FR" smtClean="0">
                <a:solidFill>
                  <a:srgbClr val="C0504D">
                    <a:lumMod val="75000"/>
                  </a:srgbClr>
                </a:solidFill>
              </a:rPr>
              <a:pPr>
                <a:defRPr/>
              </a:pPr>
              <a:t>‹N°›</a:t>
            </a:fld>
            <a:endParaRPr lang="fr-FR" dirty="0">
              <a:solidFill>
                <a:srgbClr val="C0504D">
                  <a:lumMod val="75000"/>
                </a:srgbClr>
              </a:solidFill>
            </a:endParaRPr>
          </a:p>
        </p:txBody>
      </p:sp>
    </p:spTree>
    <p:extLst>
      <p:ext uri="{BB962C8B-B14F-4D97-AF65-F5344CB8AC3E}">
        <p14:creationId xmlns:p14="http://schemas.microsoft.com/office/powerpoint/2010/main" val="363499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ME DB3">
    <p:spTree>
      <p:nvGrpSpPr>
        <p:cNvPr id="1" name=""/>
        <p:cNvGrpSpPr/>
        <p:nvPr/>
      </p:nvGrpSpPr>
      <p:grpSpPr>
        <a:xfrm>
          <a:off x="0" y="0"/>
          <a:ext cx="0" cy="0"/>
          <a:chOff x="0" y="0"/>
          <a:chExt cx="0" cy="0"/>
        </a:xfrm>
      </p:grpSpPr>
      <p:pic>
        <p:nvPicPr>
          <p:cNvPr id="2" name="Image 10" descr="logo_IECD à utiliser.jpg"/>
          <p:cNvPicPr>
            <a:picLocks noChangeAspect="1"/>
          </p:cNvPicPr>
          <p:nvPr userDrawn="1"/>
        </p:nvPicPr>
        <p:blipFill>
          <a:blip r:embed="rId2" cstate="print"/>
          <a:srcRect/>
          <a:stretch>
            <a:fillRect/>
          </a:stretch>
        </p:blipFill>
        <p:spPr bwMode="auto">
          <a:xfrm>
            <a:off x="214313" y="120650"/>
            <a:ext cx="1703387" cy="665163"/>
          </a:xfrm>
          <a:prstGeom prst="rect">
            <a:avLst/>
          </a:prstGeom>
          <a:noFill/>
          <a:ln w="9525">
            <a:noFill/>
            <a:miter lim="800000"/>
            <a:headEnd/>
            <a:tailEnd/>
          </a:ln>
        </p:spPr>
      </p:pic>
      <p:pic>
        <p:nvPicPr>
          <p:cNvPr id="3" name="Image 6"/>
          <p:cNvPicPr>
            <a:picLocks noChangeAspect="1"/>
          </p:cNvPicPr>
          <p:nvPr userDrawn="1"/>
        </p:nvPicPr>
        <p:blipFill>
          <a:blip r:embed="rId3" cstate="print"/>
          <a:srcRect/>
          <a:stretch>
            <a:fillRect/>
          </a:stretch>
        </p:blipFill>
        <p:spPr bwMode="auto">
          <a:xfrm>
            <a:off x="4286250" y="39688"/>
            <a:ext cx="1223963" cy="817562"/>
          </a:xfrm>
          <a:prstGeom prst="rect">
            <a:avLst/>
          </a:prstGeom>
          <a:noFill/>
          <a:ln w="9525">
            <a:noFill/>
            <a:miter lim="800000"/>
            <a:headEnd/>
            <a:tailEnd/>
          </a:ln>
        </p:spPr>
      </p:pic>
      <p:pic>
        <p:nvPicPr>
          <p:cNvPr id="4" name="Image 10" descr="Logo Congorep.jpg"/>
          <p:cNvPicPr>
            <a:picLocks noChangeAspect="1"/>
          </p:cNvPicPr>
          <p:nvPr userDrawn="1"/>
        </p:nvPicPr>
        <p:blipFill>
          <a:blip r:embed="rId4" cstate="print"/>
          <a:srcRect/>
          <a:stretch>
            <a:fillRect/>
          </a:stretch>
        </p:blipFill>
        <p:spPr bwMode="auto">
          <a:xfrm>
            <a:off x="7215188" y="87313"/>
            <a:ext cx="1835150" cy="698500"/>
          </a:xfrm>
          <a:prstGeom prst="rect">
            <a:avLst/>
          </a:prstGeom>
          <a:noFill/>
          <a:ln w="9525">
            <a:noFill/>
            <a:miter lim="800000"/>
            <a:headEnd/>
            <a:tailEnd/>
          </a:ln>
        </p:spPr>
      </p:pic>
      <p:sp>
        <p:nvSpPr>
          <p:cNvPr id="5" name="Rectangle 2"/>
          <p:cNvSpPr>
            <a:spLocks noChangeArrowheads="1"/>
          </p:cNvSpPr>
          <p:nvPr userDrawn="1"/>
        </p:nvSpPr>
        <p:spPr bwMode="auto">
          <a:xfrm>
            <a:off x="0" y="981075"/>
            <a:ext cx="9144000" cy="574675"/>
          </a:xfrm>
          <a:prstGeom prst="rect">
            <a:avLst/>
          </a:prstGeom>
          <a:solidFill>
            <a:srgbClr val="C00000"/>
          </a:solidFill>
          <a:ln w="9525">
            <a:noFill/>
            <a:miter lim="800000"/>
            <a:headEnd/>
            <a:tailEnd/>
          </a:ln>
        </p:spPr>
        <p:txBody>
          <a:bodyPr anchor="ctr"/>
          <a:lstStyle/>
          <a:p>
            <a:pPr algn="ctr">
              <a:defRPr/>
            </a:pPr>
            <a:endParaRPr lang="fr-FR" sz="2400" b="1" i="1" dirty="0">
              <a:solidFill>
                <a:prstClr val="white"/>
              </a:solidFill>
              <a:cs typeface="Arial" charset="0"/>
            </a:endParaRPr>
          </a:p>
        </p:txBody>
      </p:sp>
    </p:spTree>
    <p:extLst>
      <p:ext uri="{BB962C8B-B14F-4D97-AF65-F5344CB8AC3E}">
        <p14:creationId xmlns:p14="http://schemas.microsoft.com/office/powerpoint/2010/main" val="72429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704F7B6-2CEE-489B-BCCF-2DE01BD49381}" type="datetimeFigureOut">
              <a:rPr lang="en-US" smtClean="0"/>
              <a:t>10/24/2017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4CA4E08D-88A3-4ED7-9452-C6A0F42472F5}" type="slidenum">
              <a:rPr lang="en-US" smtClean="0"/>
              <a:t>‹N°›</a:t>
            </a:fld>
            <a:endParaRPr lang="en-US"/>
          </a:p>
        </p:txBody>
      </p:sp>
    </p:spTree>
    <p:extLst>
      <p:ext uri="{BB962C8B-B14F-4D97-AF65-F5344CB8AC3E}">
        <p14:creationId xmlns:p14="http://schemas.microsoft.com/office/powerpoint/2010/main" val="3303858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139C041F-4B38-4A6F-85CB-50DFC60918E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96467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5419CD1-46A9-4CB2-BDC5-0312C54D669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07527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38F9ABD-AD34-4A82-AAC2-08850F518FF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48739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503EBAE-5F82-4EBB-A761-553D1A932330}" type="datetimeFigureOut">
              <a:rPr lang="fr-FR" smtClean="0">
                <a:solidFill>
                  <a:prstClr val="black">
                    <a:tint val="75000"/>
                  </a:prstClr>
                </a:solidFill>
              </a:rPr>
              <a:pPr/>
              <a:t>24/10/2017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52DFC4-5183-45ED-BEF1-5B584ACB14D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13578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503EBAE-5F82-4EBB-A761-553D1A932330}" type="datetimeFigureOut">
              <a:rPr lang="fr-FR" smtClean="0">
                <a:solidFill>
                  <a:prstClr val="black">
                    <a:tint val="75000"/>
                  </a:prstClr>
                </a:solidFill>
              </a:rPr>
              <a:pPr/>
              <a:t>24/10/2017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52DFC4-5183-45ED-BEF1-5B584ACB14D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33355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503EBAE-5F82-4EBB-A761-553D1A932330}" type="datetimeFigureOut">
              <a:rPr lang="fr-FR" smtClean="0">
                <a:solidFill>
                  <a:prstClr val="black">
                    <a:tint val="75000"/>
                  </a:prstClr>
                </a:solidFill>
              </a:rPr>
              <a:pPr/>
              <a:t>24/10/2017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52DFC4-5183-45ED-BEF1-5B584ACB14D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11525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503EBAE-5F82-4EBB-A761-553D1A932330}" type="datetimeFigureOut">
              <a:rPr lang="fr-FR" smtClean="0">
                <a:solidFill>
                  <a:prstClr val="black">
                    <a:tint val="75000"/>
                  </a:prstClr>
                </a:solidFill>
              </a:rPr>
              <a:pPr/>
              <a:t>24/10/2017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52DFC4-5183-45ED-BEF1-5B584ACB14D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6157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503EBAE-5F82-4EBB-A761-553D1A932330}" type="datetimeFigureOut">
              <a:rPr lang="fr-FR" smtClean="0">
                <a:solidFill>
                  <a:prstClr val="black">
                    <a:tint val="75000"/>
                  </a:prstClr>
                </a:solidFill>
              </a:rPr>
              <a:pPr/>
              <a:t>24/10/2017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D52DFC4-5183-45ED-BEF1-5B584ACB14D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40035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503EBAE-5F82-4EBB-A761-553D1A932330}" type="datetimeFigureOut">
              <a:rPr lang="fr-FR" smtClean="0">
                <a:solidFill>
                  <a:prstClr val="black">
                    <a:tint val="75000"/>
                  </a:prstClr>
                </a:solidFill>
              </a:rPr>
              <a:pPr/>
              <a:t>24/10/2017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D52DFC4-5183-45ED-BEF1-5B584ACB14D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02305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503EBAE-5F82-4EBB-A761-553D1A932330}" type="datetimeFigureOut">
              <a:rPr lang="fr-FR" smtClean="0">
                <a:solidFill>
                  <a:prstClr val="black">
                    <a:tint val="75000"/>
                  </a:prstClr>
                </a:solidFill>
              </a:rPr>
              <a:pPr/>
              <a:t>24/10/2017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D52DFC4-5183-45ED-BEF1-5B584ACB14D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760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704F7B6-2CEE-489B-BCCF-2DE01BD49381}" type="datetimeFigureOut">
              <a:rPr lang="en-US" smtClean="0"/>
              <a:t>10/24/2017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4CA4E08D-88A3-4ED7-9452-C6A0F42472F5}" type="slidenum">
              <a:rPr lang="en-US" smtClean="0"/>
              <a:t>‹N°›</a:t>
            </a:fld>
            <a:endParaRPr lang="en-US"/>
          </a:p>
        </p:txBody>
      </p:sp>
    </p:spTree>
    <p:extLst>
      <p:ext uri="{BB962C8B-B14F-4D97-AF65-F5344CB8AC3E}">
        <p14:creationId xmlns:p14="http://schemas.microsoft.com/office/powerpoint/2010/main" val="1705634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503EBAE-5F82-4EBB-A761-553D1A932330}" type="datetimeFigureOut">
              <a:rPr lang="fr-FR" smtClean="0">
                <a:solidFill>
                  <a:prstClr val="black">
                    <a:tint val="75000"/>
                  </a:prstClr>
                </a:solidFill>
              </a:rPr>
              <a:pPr/>
              <a:t>24/10/2017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52DFC4-5183-45ED-BEF1-5B584ACB14D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0931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503EBAE-5F82-4EBB-A761-553D1A932330}" type="datetimeFigureOut">
              <a:rPr lang="fr-FR" smtClean="0">
                <a:solidFill>
                  <a:prstClr val="black">
                    <a:tint val="75000"/>
                  </a:prstClr>
                </a:solidFill>
              </a:rPr>
              <a:pPr/>
              <a:t>24/10/2017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52DFC4-5183-45ED-BEF1-5B584ACB14D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77325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503EBAE-5F82-4EBB-A761-553D1A932330}" type="datetimeFigureOut">
              <a:rPr lang="fr-FR" smtClean="0">
                <a:solidFill>
                  <a:prstClr val="black">
                    <a:tint val="75000"/>
                  </a:prstClr>
                </a:solidFill>
              </a:rPr>
              <a:pPr/>
              <a:t>24/10/2017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52DFC4-5183-45ED-BEF1-5B584ACB14D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64699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503EBAE-5F82-4EBB-A761-553D1A932330}" type="datetimeFigureOut">
              <a:rPr lang="fr-FR" smtClean="0">
                <a:solidFill>
                  <a:prstClr val="black">
                    <a:tint val="75000"/>
                  </a:prstClr>
                </a:solidFill>
              </a:rPr>
              <a:pPr/>
              <a:t>24/10/2017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52DFC4-5183-45ED-BEF1-5B584ACB14D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3302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1704F7B6-2CEE-489B-BCCF-2DE01BD49381}" type="datetimeFigureOut">
              <a:rPr lang="en-US" smtClean="0"/>
              <a:t>10/24/2017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4CA4E08D-88A3-4ED7-9452-C6A0F42472F5}" type="slidenum">
              <a:rPr lang="en-US" smtClean="0"/>
              <a:t>‹N°›</a:t>
            </a:fld>
            <a:endParaRPr lang="en-US"/>
          </a:p>
        </p:txBody>
      </p:sp>
    </p:spTree>
    <p:extLst>
      <p:ext uri="{BB962C8B-B14F-4D97-AF65-F5344CB8AC3E}">
        <p14:creationId xmlns:p14="http://schemas.microsoft.com/office/powerpoint/2010/main" val="73622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1704F7B6-2CEE-489B-BCCF-2DE01BD49381}" type="datetimeFigureOut">
              <a:rPr lang="en-US" smtClean="0"/>
              <a:t>10/24/2017</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4CA4E08D-88A3-4ED7-9452-C6A0F42472F5}" type="slidenum">
              <a:rPr lang="en-US" smtClean="0"/>
              <a:t>‹N°›</a:t>
            </a:fld>
            <a:endParaRPr lang="en-US"/>
          </a:p>
        </p:txBody>
      </p:sp>
    </p:spTree>
    <p:extLst>
      <p:ext uri="{BB962C8B-B14F-4D97-AF65-F5344CB8AC3E}">
        <p14:creationId xmlns:p14="http://schemas.microsoft.com/office/powerpoint/2010/main" val="219236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1704F7B6-2CEE-489B-BCCF-2DE01BD49381}" type="datetimeFigureOut">
              <a:rPr lang="en-US" smtClean="0"/>
              <a:t>10/24/2017</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4CA4E08D-88A3-4ED7-9452-C6A0F42472F5}" type="slidenum">
              <a:rPr lang="en-US" smtClean="0"/>
              <a:t>‹N°›</a:t>
            </a:fld>
            <a:endParaRPr lang="en-US"/>
          </a:p>
        </p:txBody>
      </p:sp>
    </p:spTree>
    <p:extLst>
      <p:ext uri="{BB962C8B-B14F-4D97-AF65-F5344CB8AC3E}">
        <p14:creationId xmlns:p14="http://schemas.microsoft.com/office/powerpoint/2010/main" val="365231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704F7B6-2CEE-489B-BCCF-2DE01BD49381}" type="datetimeFigureOut">
              <a:rPr lang="en-US" smtClean="0"/>
              <a:t>10/24/2017</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4CA4E08D-88A3-4ED7-9452-C6A0F42472F5}" type="slidenum">
              <a:rPr lang="en-US" smtClean="0"/>
              <a:t>‹N°›</a:t>
            </a:fld>
            <a:endParaRPr lang="en-US"/>
          </a:p>
        </p:txBody>
      </p:sp>
    </p:spTree>
    <p:extLst>
      <p:ext uri="{BB962C8B-B14F-4D97-AF65-F5344CB8AC3E}">
        <p14:creationId xmlns:p14="http://schemas.microsoft.com/office/powerpoint/2010/main" val="309208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704F7B6-2CEE-489B-BCCF-2DE01BD49381}" type="datetimeFigureOut">
              <a:rPr lang="en-US" smtClean="0"/>
              <a:t>10/24/2017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4CA4E08D-88A3-4ED7-9452-C6A0F42472F5}" type="slidenum">
              <a:rPr lang="en-US" smtClean="0"/>
              <a:t>‹N°›</a:t>
            </a:fld>
            <a:endParaRPr lang="en-US"/>
          </a:p>
        </p:txBody>
      </p:sp>
    </p:spTree>
    <p:extLst>
      <p:ext uri="{BB962C8B-B14F-4D97-AF65-F5344CB8AC3E}">
        <p14:creationId xmlns:p14="http://schemas.microsoft.com/office/powerpoint/2010/main" val="55608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704F7B6-2CEE-489B-BCCF-2DE01BD49381}" type="datetimeFigureOut">
              <a:rPr lang="en-US" smtClean="0"/>
              <a:t>10/24/2017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4CA4E08D-88A3-4ED7-9452-C6A0F42472F5}" type="slidenum">
              <a:rPr lang="en-US" smtClean="0"/>
              <a:t>‹N°›</a:t>
            </a:fld>
            <a:endParaRPr lang="en-US"/>
          </a:p>
        </p:txBody>
      </p:sp>
    </p:spTree>
    <p:extLst>
      <p:ext uri="{BB962C8B-B14F-4D97-AF65-F5344CB8AC3E}">
        <p14:creationId xmlns:p14="http://schemas.microsoft.com/office/powerpoint/2010/main" val="308248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4F7B6-2CEE-489B-BCCF-2DE01BD49381}" type="datetimeFigureOut">
              <a:rPr lang="en-US" smtClean="0"/>
              <a:t>10/24/2017</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4E08D-88A3-4ED7-9452-C6A0F42472F5}" type="slidenum">
              <a:rPr lang="en-US" smtClean="0"/>
              <a:t>‹N°›</a:t>
            </a:fld>
            <a:endParaRPr lang="en-US"/>
          </a:p>
        </p:txBody>
      </p:sp>
    </p:spTree>
    <p:extLst>
      <p:ext uri="{BB962C8B-B14F-4D97-AF65-F5344CB8AC3E}">
        <p14:creationId xmlns:p14="http://schemas.microsoft.com/office/powerpoint/2010/main" val="1985754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1AA78B-1A99-47E4-9A96-FBAE6080F40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668707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3EBAE-5F82-4EBB-A761-553D1A932330}" type="datetimeFigureOut">
              <a:rPr lang="fr-FR" smtClean="0">
                <a:solidFill>
                  <a:prstClr val="black">
                    <a:tint val="75000"/>
                  </a:prstClr>
                </a:solidFill>
              </a:rPr>
              <a:pPr/>
              <a:t>24/10/2017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2DFC4-5183-45ED-BEF1-5B584ACB14D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995572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www.afd.fr/lang/en/home/pays/afrique/geo-afr/republique-democratique-du-congo?actuCtnId=114814"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529916"/>
            <a:ext cx="6659563" cy="1584325"/>
          </a:xfrm>
          <a:prstGeom prst="rect">
            <a:avLst/>
          </a:prstGeom>
          <a:solidFill>
            <a:srgbClr val="C00000"/>
          </a:solidFill>
          <a:ln>
            <a:noFill/>
          </a:ln>
          <a:extLst/>
        </p:spPr>
        <p:txBody>
          <a:bodyPr wrap="none" anchor="ctr"/>
          <a:lstStyle/>
          <a:p>
            <a:pPr algn="r"/>
            <a:r>
              <a:rPr lang="fr-FR" sz="3600" b="1" dirty="0">
                <a:solidFill>
                  <a:schemeClr val="bg1"/>
                </a:solidFill>
                <a:cs typeface="Arial" pitchFamily="34" charset="0"/>
              </a:rPr>
              <a:t>Pôle Santé</a:t>
            </a:r>
          </a:p>
        </p:txBody>
      </p:sp>
      <p:sp>
        <p:nvSpPr>
          <p:cNvPr id="2051" name="Rectangle 4"/>
          <p:cNvSpPr>
            <a:spLocks noChangeArrowheads="1"/>
          </p:cNvSpPr>
          <p:nvPr/>
        </p:nvSpPr>
        <p:spPr bwMode="auto">
          <a:xfrm>
            <a:off x="0" y="4251325"/>
            <a:ext cx="69453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6000" rIns="36000" bIns="360000" anchor="ctr"/>
          <a:lstStyle/>
          <a:p>
            <a:endParaRPr lang="fr-FR">
              <a:cs typeface="Arial" pitchFamily="34" charset="0"/>
            </a:endParaRPr>
          </a:p>
        </p:txBody>
      </p:sp>
      <p:pic>
        <p:nvPicPr>
          <p:cNvPr id="2054" name="Picture 7" descr="CERES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1529916"/>
            <a:ext cx="24844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p:cNvSpPr>
            <a:spLocks noGrp="1"/>
          </p:cNvSpPr>
          <p:nvPr>
            <p:ph type="ftr" sz="quarter" idx="11"/>
          </p:nvPr>
        </p:nvSpPr>
        <p:spPr bwMode="auto">
          <a:xfrm>
            <a:off x="2411413" y="6309321"/>
            <a:ext cx="4897437" cy="50423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prstClr val="black"/>
              </a:solidFill>
              <a:cs typeface="Arial" charset="0"/>
            </a:endParaRPr>
          </a:p>
          <a:p>
            <a:pPr fontAlgn="base">
              <a:spcBef>
                <a:spcPct val="0"/>
              </a:spcBef>
              <a:spcAft>
                <a:spcPct val="0"/>
              </a:spcAft>
            </a:pPr>
            <a:r>
              <a:rPr lang="fr-FR" sz="1100" dirty="0">
                <a:solidFill>
                  <a:prstClr val="black"/>
                </a:solidFill>
                <a:cs typeface="Arial" charset="0"/>
              </a:rPr>
              <a:t>Institut Européen de Coopération et de Développement – www.iecd.org</a:t>
            </a:r>
          </a:p>
          <a:p>
            <a:pPr fontAlgn="base">
              <a:spcBef>
                <a:spcPct val="0"/>
              </a:spcBef>
              <a:spcAft>
                <a:spcPct val="0"/>
              </a:spcAft>
            </a:pPr>
            <a:endParaRPr lang="fr-FR" sz="1100" dirty="0">
              <a:solidFill>
                <a:prstClr val="black"/>
              </a:solidFill>
              <a:cs typeface="Arial" charset="0"/>
            </a:endParaRPr>
          </a:p>
        </p:txBody>
      </p:sp>
      <p:pic>
        <p:nvPicPr>
          <p:cNvPr id="3" name="Image 2">
            <a:extLst>
              <a:ext uri="{FF2B5EF4-FFF2-40B4-BE49-F238E27FC236}">
                <a16:creationId xmlns:a16="http://schemas.microsoft.com/office/drawing/2014/main" id="{4610AD70-B7C2-44FD-ACB1-7F2924A647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5366693"/>
            <a:ext cx="1965975" cy="995064"/>
          </a:xfrm>
          <a:prstGeom prst="rect">
            <a:avLst/>
          </a:prstGeom>
        </p:spPr>
      </p:pic>
    </p:spTree>
    <p:extLst>
      <p:ext uri="{BB962C8B-B14F-4D97-AF65-F5344CB8AC3E}">
        <p14:creationId xmlns:p14="http://schemas.microsoft.com/office/powerpoint/2010/main" val="3443106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body" idx="1"/>
          </p:nvPr>
        </p:nvSpPr>
        <p:spPr>
          <a:xfrm>
            <a:off x="0" y="1293813"/>
            <a:ext cx="8964613" cy="5303837"/>
          </a:xfrm>
        </p:spPr>
        <p:txBody>
          <a:bodyPr>
            <a:normAutofit lnSpcReduction="10000"/>
          </a:bodyPr>
          <a:lstStyle/>
          <a:p>
            <a:pPr marL="342900" lvl="1" indent="-342900" algn="just">
              <a:buFont typeface="Arial" panose="020B0604020202020204" pitchFamily="34" charset="0"/>
              <a:buChar char="•"/>
              <a:tabLst>
                <a:tab pos="5564188" algn="l"/>
                <a:tab pos="5649913" algn="l"/>
              </a:tabLst>
              <a:defRPr/>
            </a:pPr>
            <a:r>
              <a:rPr lang="fr-BE" sz="2200" u="sng" dirty="0"/>
              <a:t>Difficulté d’accès aux soins : </a:t>
            </a:r>
          </a:p>
          <a:p>
            <a:pPr algn="just">
              <a:spcBef>
                <a:spcPts val="0"/>
              </a:spcBef>
              <a:buFontTx/>
              <a:buChar char="-"/>
              <a:defRPr/>
            </a:pPr>
            <a:r>
              <a:rPr lang="fr-BE" sz="2200" b="1" dirty="0">
                <a:solidFill>
                  <a:srgbClr val="C00000"/>
                </a:solidFill>
              </a:rPr>
              <a:t>Insuffisante formation du personnel de santé </a:t>
            </a:r>
            <a:r>
              <a:rPr lang="fr-BE" sz="2200" dirty="0">
                <a:sym typeface="Wingdings" panose="05000000000000000000" pitchFamily="2" charset="2"/>
              </a:rPr>
              <a:t> </a:t>
            </a:r>
            <a:r>
              <a:rPr lang="fr-BE" sz="2200" dirty="0"/>
              <a:t>Prise en charge médicale incorrecte et quelques fois inappropriée</a:t>
            </a:r>
          </a:p>
          <a:p>
            <a:pPr algn="just">
              <a:spcBef>
                <a:spcPts val="0"/>
              </a:spcBef>
              <a:buFontTx/>
              <a:buChar char="-"/>
              <a:defRPr/>
            </a:pPr>
            <a:endParaRPr lang="fr-BE" sz="2200" dirty="0"/>
          </a:p>
          <a:p>
            <a:pPr algn="just">
              <a:spcBef>
                <a:spcPts val="0"/>
              </a:spcBef>
              <a:buFontTx/>
              <a:buChar char="-"/>
              <a:defRPr/>
            </a:pPr>
            <a:r>
              <a:rPr lang="fr-BE" sz="2200" dirty="0"/>
              <a:t>Les </a:t>
            </a:r>
            <a:r>
              <a:rPr lang="fr-BE" sz="2200" b="1" dirty="0">
                <a:solidFill>
                  <a:srgbClr val="C00000"/>
                </a:solidFill>
              </a:rPr>
              <a:t>coûts de la prise en charge des crises important</a:t>
            </a:r>
          </a:p>
          <a:p>
            <a:pPr algn="just">
              <a:spcBef>
                <a:spcPts val="0"/>
              </a:spcBef>
              <a:buFontTx/>
              <a:buChar char="-"/>
              <a:defRPr/>
            </a:pPr>
            <a:endParaRPr lang="fr-BE" sz="2200" dirty="0"/>
          </a:p>
          <a:p>
            <a:pPr algn="just">
              <a:spcBef>
                <a:spcPts val="0"/>
              </a:spcBef>
              <a:buFontTx/>
              <a:buChar char="-"/>
              <a:defRPr/>
            </a:pPr>
            <a:r>
              <a:rPr lang="fr-BE" sz="2200" b="1" dirty="0">
                <a:solidFill>
                  <a:srgbClr val="C00000"/>
                </a:solidFill>
              </a:rPr>
              <a:t>Inexistence</a:t>
            </a:r>
            <a:r>
              <a:rPr lang="fr-BE" sz="2200" dirty="0"/>
              <a:t> dans certains pays </a:t>
            </a:r>
            <a:r>
              <a:rPr lang="fr-BE" sz="2200" b="1" dirty="0">
                <a:solidFill>
                  <a:srgbClr val="C00000"/>
                </a:solidFill>
              </a:rPr>
              <a:t>de programme national de lutte contre la drépanocytose</a:t>
            </a:r>
            <a:r>
              <a:rPr lang="fr-BE" sz="1800" dirty="0"/>
              <a:t>. </a:t>
            </a:r>
          </a:p>
          <a:p>
            <a:pPr marL="0" indent="0" algn="just">
              <a:spcBef>
                <a:spcPts val="0"/>
              </a:spcBef>
              <a:buNone/>
              <a:defRPr/>
            </a:pPr>
            <a:endParaRPr lang="fr-BE" sz="1800" dirty="0"/>
          </a:p>
          <a:p>
            <a:pPr marL="342900" lvl="1" indent="-342900" algn="just">
              <a:buFont typeface="Arial" panose="020B0604020202020204" pitchFamily="34" charset="0"/>
              <a:buChar char="•"/>
              <a:tabLst>
                <a:tab pos="5564188" algn="l"/>
                <a:tab pos="5649913" algn="l"/>
              </a:tabLst>
              <a:defRPr/>
            </a:pPr>
            <a:r>
              <a:rPr lang="fr-BE" sz="2200" u="sng" dirty="0"/>
              <a:t>Exclusion sociale liée à l’ignorance et aux préjugés : </a:t>
            </a:r>
          </a:p>
          <a:p>
            <a:pPr marL="342900" lvl="1" indent="-342900" algn="just">
              <a:spcBef>
                <a:spcPts val="0"/>
              </a:spcBef>
              <a:buFontTx/>
              <a:buChar char="-"/>
              <a:defRPr/>
            </a:pPr>
            <a:r>
              <a:rPr lang="fr-BE" sz="2200" dirty="0"/>
              <a:t>Associée à de la </a:t>
            </a:r>
            <a:r>
              <a:rPr lang="fr-BE" sz="2200" b="1" dirty="0">
                <a:solidFill>
                  <a:srgbClr val="C00000"/>
                </a:solidFill>
              </a:rPr>
              <a:t>sorcellerie</a:t>
            </a:r>
            <a:r>
              <a:rPr lang="fr-BE" sz="2200" dirty="0"/>
              <a:t> =&gt; rejet des femmes seules avec leurs enfants. </a:t>
            </a:r>
          </a:p>
          <a:p>
            <a:pPr marL="342900" lvl="1" indent="-342900" algn="just">
              <a:spcBef>
                <a:spcPts val="0"/>
              </a:spcBef>
              <a:buFontTx/>
              <a:buChar char="-"/>
              <a:defRPr/>
            </a:pPr>
            <a:endParaRPr lang="fr-BE" sz="2200" dirty="0"/>
          </a:p>
          <a:p>
            <a:pPr marL="342900" lvl="1" indent="-342900" algn="just">
              <a:spcBef>
                <a:spcPts val="0"/>
              </a:spcBef>
              <a:buFontTx/>
              <a:buChar char="-"/>
              <a:defRPr/>
            </a:pPr>
            <a:r>
              <a:rPr lang="fr-BE" sz="2200" dirty="0"/>
              <a:t>Coûts de la prise en charge =&gt; famille dans une </a:t>
            </a:r>
            <a:r>
              <a:rPr lang="fr-BE" sz="2200" b="1" dirty="0">
                <a:solidFill>
                  <a:srgbClr val="C00000"/>
                </a:solidFill>
              </a:rPr>
              <a:t>grande pauvreté</a:t>
            </a:r>
            <a:r>
              <a:rPr lang="fr-BE" sz="2200" dirty="0"/>
              <a:t>. </a:t>
            </a:r>
          </a:p>
          <a:p>
            <a:pPr marL="342900" lvl="1" indent="-342900" algn="just">
              <a:spcBef>
                <a:spcPts val="0"/>
              </a:spcBef>
              <a:buFontTx/>
              <a:buChar char="-"/>
              <a:defRPr/>
            </a:pPr>
            <a:endParaRPr lang="fr-FR" sz="2200" dirty="0"/>
          </a:p>
          <a:p>
            <a:pPr marL="342900" lvl="1" indent="-342900" algn="just">
              <a:spcBef>
                <a:spcPts val="0"/>
              </a:spcBef>
              <a:buFontTx/>
              <a:buChar char="-"/>
              <a:defRPr/>
            </a:pPr>
            <a:r>
              <a:rPr lang="fr-BE" sz="2200" b="1" dirty="0">
                <a:solidFill>
                  <a:srgbClr val="C00000"/>
                </a:solidFill>
              </a:rPr>
              <a:t>Exclusion scolaire</a:t>
            </a:r>
            <a:r>
              <a:rPr lang="fr-BE" sz="2200" b="1" dirty="0"/>
              <a:t> :</a:t>
            </a:r>
            <a:r>
              <a:rPr lang="fr-BE" sz="2200" dirty="0"/>
              <a:t> Absentéisme scolaire du à la fréquence des crises (3 à 6 / an) =&gt; à terme, exclusion socioprofessionnelle</a:t>
            </a:r>
            <a:r>
              <a:rPr lang="fr-BE" sz="1800" dirty="0"/>
              <a:t>. </a:t>
            </a:r>
            <a:endParaRPr lang="fr-FR" sz="2200" dirty="0"/>
          </a:p>
        </p:txBody>
      </p:sp>
      <p:sp>
        <p:nvSpPr>
          <p:cNvPr id="5123" name="Rectangle 36"/>
          <p:cNvSpPr>
            <a:spLocks noChangeArrowheads="1"/>
          </p:cNvSpPr>
          <p:nvPr/>
        </p:nvSpPr>
        <p:spPr bwMode="auto">
          <a:xfrm>
            <a:off x="0" y="260648"/>
            <a:ext cx="9144000" cy="72008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La drépanocytose - </a:t>
            </a:r>
            <a:r>
              <a:rPr lang="fr-FR" sz="2800" b="1" dirty="0">
                <a:solidFill>
                  <a:prstClr val="white"/>
                </a:solidFill>
                <a:cs typeface="Arial" charset="0"/>
              </a:rPr>
              <a:t>La situation en Afrique</a:t>
            </a:r>
          </a:p>
        </p:txBody>
      </p:sp>
      <p:grpSp>
        <p:nvGrpSpPr>
          <p:cNvPr id="5125" name="Group 23"/>
          <p:cNvGrpSpPr>
            <a:grpSpLocks/>
          </p:cNvGrpSpPr>
          <p:nvPr/>
        </p:nvGrpSpPr>
        <p:grpSpPr bwMode="auto">
          <a:xfrm>
            <a:off x="-38100" y="6597650"/>
            <a:ext cx="9147175" cy="31750"/>
            <a:chOff x="-2" y="3929"/>
            <a:chExt cx="5762" cy="20"/>
          </a:xfrm>
        </p:grpSpPr>
        <p:sp>
          <p:nvSpPr>
            <p:cNvPr id="5126" name="Line 24"/>
            <p:cNvSpPr>
              <a:spLocks noChangeShapeType="1"/>
            </p:cNvSpPr>
            <p:nvPr/>
          </p:nvSpPr>
          <p:spPr bwMode="auto">
            <a:xfrm>
              <a:off x="0" y="3949"/>
              <a:ext cx="5760" cy="0"/>
            </a:xfrm>
            <a:prstGeom prst="line">
              <a:avLst/>
            </a:prstGeom>
            <a:noFill/>
            <a:ln w="12700">
              <a:solidFill>
                <a:srgbClr val="A01919"/>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5127" name="Line 25"/>
            <p:cNvSpPr>
              <a:spLocks noChangeShapeType="1"/>
            </p:cNvSpPr>
            <p:nvPr/>
          </p:nvSpPr>
          <p:spPr bwMode="auto">
            <a:xfrm>
              <a:off x="-2" y="3929"/>
              <a:ext cx="5760" cy="0"/>
            </a:xfrm>
            <a:prstGeom prst="line">
              <a:avLst/>
            </a:prstGeom>
            <a:noFill/>
            <a:ln w="19050">
              <a:solidFill>
                <a:srgbClr val="A01919"/>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5128" name="Line 26"/>
            <p:cNvSpPr>
              <a:spLocks noChangeShapeType="1"/>
            </p:cNvSpPr>
            <p:nvPr/>
          </p:nvSpPr>
          <p:spPr bwMode="auto">
            <a:xfrm>
              <a:off x="0" y="3929"/>
              <a:ext cx="5760" cy="0"/>
            </a:xfrm>
            <a:prstGeom prst="line">
              <a:avLst/>
            </a:prstGeom>
            <a:noFill/>
            <a:ln w="19050">
              <a:solidFill>
                <a:srgbClr val="A01919"/>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grpSp>
    </p:spTree>
    <p:extLst>
      <p:ext uri="{BB962C8B-B14F-4D97-AF65-F5344CB8AC3E}">
        <p14:creationId xmlns:p14="http://schemas.microsoft.com/office/powerpoint/2010/main" val="3221890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45406" y="1040060"/>
            <a:ext cx="8863590" cy="520241"/>
          </a:xfrm>
          <a:prstGeom prst="rect">
            <a:avLst/>
          </a:prstGeom>
          <a:solidFill>
            <a:schemeClr val="tx1">
              <a:lumMod val="75000"/>
              <a:lumOff val="25000"/>
            </a:schemeClr>
          </a:solidFill>
          <a:ln w="9525">
            <a:noFill/>
            <a:miter lim="800000"/>
            <a:headEnd/>
            <a:tailEnd/>
          </a:ln>
          <a:effectLst>
            <a:outerShdw blurRad="50800" dist="38100" dir="2700000" algn="tl" rotWithShape="0">
              <a:prstClr val="black">
                <a:alpha val="40000"/>
              </a:prstClr>
            </a:outerShdw>
          </a:effectLst>
        </p:spPr>
        <p:txBody>
          <a:bodyPr anchor="ctr"/>
          <a:lstStyle/>
          <a:p>
            <a:pPr algn="ctr"/>
            <a:r>
              <a:rPr lang="fr-FR" sz="2200" b="1" dirty="0">
                <a:solidFill>
                  <a:prstClr val="white"/>
                </a:solidFill>
              </a:rPr>
              <a:t>Un programme basé sur l’expérience de la PAFOVED (RDC) – 2006-2012</a:t>
            </a:r>
            <a:endParaRPr lang="fr-FR" sz="2200" b="1" i="1" dirty="0">
              <a:solidFill>
                <a:prstClr val="white"/>
              </a:solidFill>
            </a:endParaRPr>
          </a:p>
        </p:txBody>
      </p:sp>
      <p:sp>
        <p:nvSpPr>
          <p:cNvPr id="3" name="Espace réservé du numéro de diapositive 2"/>
          <p:cNvSpPr>
            <a:spLocks noGrp="1"/>
          </p:cNvSpPr>
          <p:nvPr>
            <p:ph type="sldNum" sz="quarter" idx="12"/>
          </p:nvPr>
        </p:nvSpPr>
        <p:spPr>
          <a:xfrm>
            <a:off x="6998386" y="6447180"/>
            <a:ext cx="2133600" cy="365125"/>
          </a:xfrm>
        </p:spPr>
        <p:txBody>
          <a:bodyPr/>
          <a:lstStyle/>
          <a:p>
            <a:fld id="{CE9ADA14-2433-40E1-B6DE-1740688FBC40}" type="slidenum">
              <a:rPr lang="fr-FR" smtClean="0">
                <a:solidFill>
                  <a:prstClr val="black">
                    <a:tint val="75000"/>
                  </a:prstClr>
                </a:solidFill>
              </a:rPr>
              <a:pPr/>
              <a:t>11</a:t>
            </a:fld>
            <a:endParaRPr lang="fr-FR">
              <a:solidFill>
                <a:prstClr val="black">
                  <a:tint val="75000"/>
                </a:prstClr>
              </a:solidFill>
            </a:endParaRPr>
          </a:p>
        </p:txBody>
      </p:sp>
      <p:pic>
        <p:nvPicPr>
          <p:cNvPr id="13" name="Espace réservé pour une image  4"/>
          <p:cNvPicPr>
            <a:picLocks noGrp="1" noChangeAspect="1"/>
          </p:cNvPicPr>
          <p:nvPr/>
        </p:nvPicPr>
        <p:blipFill>
          <a:blip r:embed="rId3" cstate="print">
            <a:extLst>
              <a:ext uri="{28A0092B-C50C-407E-A947-70E740481C1C}">
                <a14:useLocalDpi xmlns:a14="http://schemas.microsoft.com/office/drawing/2010/main" val="0"/>
              </a:ext>
            </a:extLst>
          </a:blip>
          <a:srcRect l="5556" r="5556"/>
          <a:stretch>
            <a:fillRect/>
          </a:stretch>
        </p:blipFill>
        <p:spPr>
          <a:xfrm>
            <a:off x="6706952" y="1728229"/>
            <a:ext cx="2324449" cy="1743337"/>
          </a:xfrm>
          <a:prstGeom prst="rect">
            <a:avLst/>
          </a:prstGeom>
        </p:spPr>
      </p:pic>
      <p:sp>
        <p:nvSpPr>
          <p:cNvPr id="5" name="Rectangle 4"/>
          <p:cNvSpPr/>
          <p:nvPr/>
        </p:nvSpPr>
        <p:spPr>
          <a:xfrm>
            <a:off x="112350" y="2077888"/>
            <a:ext cx="6561546" cy="1107996"/>
          </a:xfrm>
          <a:prstGeom prst="rect">
            <a:avLst/>
          </a:prstGeom>
        </p:spPr>
        <p:txBody>
          <a:bodyPr wrap="square">
            <a:spAutoFit/>
          </a:bodyPr>
          <a:lstStyle/>
          <a:p>
            <a:pPr algn="just">
              <a:spcBef>
                <a:spcPts val="600"/>
              </a:spcBef>
            </a:pPr>
            <a:r>
              <a:rPr lang="fr-FR" sz="2200" b="1" dirty="0">
                <a:solidFill>
                  <a:srgbClr val="C00000"/>
                </a:solidFill>
              </a:rPr>
              <a:t>2006</a:t>
            </a:r>
            <a:r>
              <a:rPr lang="fr-FR" sz="2200" dirty="0">
                <a:solidFill>
                  <a:prstClr val="black"/>
                </a:solidFill>
              </a:rPr>
              <a:t>  Création de la Plateforme d’Appui, de Formation et de Veille sur la Drépanocytose PAFOVED en RDC par l’IECD et CECFOR (Pr Léon </a:t>
            </a:r>
            <a:r>
              <a:rPr lang="fr-FR" sz="2200" dirty="0" err="1">
                <a:solidFill>
                  <a:prstClr val="black"/>
                </a:solidFill>
              </a:rPr>
              <a:t>Tshilolo</a:t>
            </a:r>
            <a:r>
              <a:rPr lang="fr-FR" sz="2200" dirty="0">
                <a:solidFill>
                  <a:prstClr val="black"/>
                </a:solidFill>
              </a:rPr>
              <a:t>)</a:t>
            </a:r>
          </a:p>
        </p:txBody>
      </p:sp>
      <p:sp>
        <p:nvSpPr>
          <p:cNvPr id="16" name="Espace réservé du contenu 1"/>
          <p:cNvSpPr txBox="1">
            <a:spLocks/>
          </p:cNvSpPr>
          <p:nvPr/>
        </p:nvSpPr>
        <p:spPr>
          <a:xfrm>
            <a:off x="288802" y="4554069"/>
            <a:ext cx="4298602"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a:solidFill>
                  <a:prstClr val="black"/>
                </a:solidFill>
              </a:rPr>
              <a:t>Kinshasa – Lubumbashi – Bas Congo</a:t>
            </a:r>
          </a:p>
          <a:p>
            <a:r>
              <a:rPr lang="fr-FR" sz="1800" dirty="0">
                <a:solidFill>
                  <a:prstClr val="black"/>
                </a:solidFill>
              </a:rPr>
              <a:t>Dépistage néonatal dans plus de 30 centres =&gt; </a:t>
            </a:r>
            <a:r>
              <a:rPr lang="fr-FR" sz="1800" b="1" dirty="0">
                <a:solidFill>
                  <a:prstClr val="black"/>
                </a:solidFill>
              </a:rPr>
              <a:t>60.000 dépistés </a:t>
            </a:r>
            <a:r>
              <a:rPr lang="fr-FR" sz="1800" dirty="0">
                <a:solidFill>
                  <a:prstClr val="black"/>
                </a:solidFill>
              </a:rPr>
              <a:t>(1.000 dépistés/mois)</a:t>
            </a:r>
          </a:p>
          <a:p>
            <a:r>
              <a:rPr lang="fr-FR" sz="1800" b="1" dirty="0">
                <a:solidFill>
                  <a:prstClr val="black"/>
                </a:solidFill>
              </a:rPr>
              <a:t>700 drépanocytaires </a:t>
            </a:r>
            <a:r>
              <a:rPr lang="fr-FR" sz="1800" dirty="0">
                <a:solidFill>
                  <a:prstClr val="black"/>
                </a:solidFill>
              </a:rPr>
              <a:t>suivis</a:t>
            </a:r>
          </a:p>
        </p:txBody>
      </p:sp>
      <p:sp>
        <p:nvSpPr>
          <p:cNvPr id="17" name="Rectangle 16"/>
          <p:cNvSpPr/>
          <p:nvPr/>
        </p:nvSpPr>
        <p:spPr>
          <a:xfrm>
            <a:off x="403032" y="4043123"/>
            <a:ext cx="4056634" cy="370197"/>
          </a:xfrm>
          <a:prstGeom prst="rect">
            <a:avLst/>
          </a:prstGeom>
          <a:solidFill>
            <a:schemeClr val="bg1">
              <a:lumMod val="65000"/>
            </a:schemeClr>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dirty="0">
                <a:solidFill>
                  <a:prstClr val="white"/>
                </a:solidFill>
              </a:rPr>
              <a:t>Indicateurs d’Activité</a:t>
            </a:r>
          </a:p>
        </p:txBody>
      </p:sp>
      <p:sp>
        <p:nvSpPr>
          <p:cNvPr id="19" name="Espace réservé du contenu 1"/>
          <p:cNvSpPr txBox="1">
            <a:spLocks/>
          </p:cNvSpPr>
          <p:nvPr/>
        </p:nvSpPr>
        <p:spPr>
          <a:xfrm>
            <a:off x="4710394" y="4481736"/>
            <a:ext cx="4298602"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b="1" dirty="0">
                <a:solidFill>
                  <a:prstClr val="black"/>
                </a:solidFill>
              </a:rPr>
              <a:t>Baisse de la mortalité</a:t>
            </a:r>
            <a:r>
              <a:rPr lang="fr-FR" sz="1800" dirty="0">
                <a:solidFill>
                  <a:prstClr val="black"/>
                </a:solidFill>
              </a:rPr>
              <a:t> des drépanocytaires suivis de 75-50% à 19%</a:t>
            </a:r>
          </a:p>
          <a:p>
            <a:r>
              <a:rPr lang="fr-FR" sz="1800" dirty="0">
                <a:solidFill>
                  <a:prstClr val="black"/>
                </a:solidFill>
              </a:rPr>
              <a:t>Réduction de 49% des complications et réduction de 40,6% de la fréquence des transfusions</a:t>
            </a:r>
          </a:p>
          <a:p>
            <a:r>
              <a:rPr lang="fr-FR" sz="1800" dirty="0">
                <a:solidFill>
                  <a:prstClr val="black"/>
                </a:solidFill>
              </a:rPr>
              <a:t>Progression </a:t>
            </a:r>
            <a:r>
              <a:rPr lang="fr-FR" sz="1800" b="1" dirty="0">
                <a:solidFill>
                  <a:prstClr val="black"/>
                </a:solidFill>
              </a:rPr>
              <a:t>du taux de scolarisation </a:t>
            </a:r>
            <a:r>
              <a:rPr lang="fr-FR" sz="1800" dirty="0">
                <a:solidFill>
                  <a:prstClr val="black"/>
                </a:solidFill>
              </a:rPr>
              <a:t>de 70 à 77% depuis 2007 &amp; faible taux d’échec scolaire (7,32%)</a:t>
            </a:r>
          </a:p>
        </p:txBody>
      </p:sp>
      <p:sp>
        <p:nvSpPr>
          <p:cNvPr id="20" name="Rectangle 19"/>
          <p:cNvSpPr/>
          <p:nvPr/>
        </p:nvSpPr>
        <p:spPr>
          <a:xfrm>
            <a:off x="4831378" y="4034967"/>
            <a:ext cx="4056634" cy="386507"/>
          </a:xfrm>
          <a:prstGeom prst="rect">
            <a:avLst/>
          </a:prstGeom>
          <a:solidFill>
            <a:schemeClr val="bg1">
              <a:lumMod val="65000"/>
            </a:schemeClr>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dirty="0">
                <a:solidFill>
                  <a:prstClr val="white"/>
                </a:solidFill>
              </a:rPr>
              <a:t>Indicateurs d’Impact</a:t>
            </a:r>
          </a:p>
        </p:txBody>
      </p:sp>
      <p:sp>
        <p:nvSpPr>
          <p:cNvPr id="21" name="Rectangle 20"/>
          <p:cNvSpPr/>
          <p:nvPr/>
        </p:nvSpPr>
        <p:spPr>
          <a:xfrm>
            <a:off x="2742569" y="3677367"/>
            <a:ext cx="4056634" cy="370197"/>
          </a:xfrm>
          <a:prstGeom prst="rect">
            <a:avLst/>
          </a:prstGeom>
          <a:solidFill>
            <a:srgbClr val="C00000"/>
          </a:solidFill>
          <a:ln>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sz="2000" dirty="0">
                <a:solidFill>
                  <a:prstClr val="white"/>
                </a:solidFill>
              </a:rPr>
              <a:t>Résultats 2006-2012</a:t>
            </a:r>
          </a:p>
        </p:txBody>
      </p:sp>
      <p:sp>
        <p:nvSpPr>
          <p:cNvPr id="22" name="Rectangle 36"/>
          <p:cNvSpPr>
            <a:spLocks noChangeArrowheads="1"/>
          </p:cNvSpPr>
          <p:nvPr/>
        </p:nvSpPr>
        <p:spPr bwMode="auto">
          <a:xfrm>
            <a:off x="-12014" y="132641"/>
            <a:ext cx="9144000" cy="739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Convention Programme – </a:t>
            </a:r>
            <a:r>
              <a:rPr lang="fr-FR" sz="2800" b="1" dirty="0">
                <a:solidFill>
                  <a:prstClr val="white"/>
                </a:solidFill>
                <a:cs typeface="Arial" charset="0"/>
              </a:rPr>
              <a:t>Origines du projet</a:t>
            </a:r>
            <a:endParaRPr lang="fr-FR" sz="3600" b="1" dirty="0">
              <a:solidFill>
                <a:prstClr val="white"/>
              </a:solidFill>
              <a:cs typeface="Arial" charset="0"/>
            </a:endParaRPr>
          </a:p>
        </p:txBody>
      </p:sp>
    </p:spTree>
    <p:extLst>
      <p:ext uri="{BB962C8B-B14F-4D97-AF65-F5344CB8AC3E}">
        <p14:creationId xmlns:p14="http://schemas.microsoft.com/office/powerpoint/2010/main" val="413310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998386" y="6447180"/>
            <a:ext cx="2133600" cy="365125"/>
          </a:xfrm>
        </p:spPr>
        <p:txBody>
          <a:bodyPr/>
          <a:lstStyle/>
          <a:p>
            <a:fld id="{CE9ADA14-2433-40E1-B6DE-1740688FBC40}" type="slidenum">
              <a:rPr lang="fr-FR" smtClean="0">
                <a:solidFill>
                  <a:prstClr val="black">
                    <a:tint val="75000"/>
                  </a:prstClr>
                </a:solidFill>
              </a:rPr>
              <a:pPr/>
              <a:t>12</a:t>
            </a:fld>
            <a:endParaRPr lang="fr-FR" dirty="0">
              <a:solidFill>
                <a:prstClr val="black">
                  <a:tint val="75000"/>
                </a:prstClr>
              </a:solidFill>
            </a:endParaRPr>
          </a:p>
        </p:txBody>
      </p:sp>
      <p:sp>
        <p:nvSpPr>
          <p:cNvPr id="4" name="Rectangle 3"/>
          <p:cNvSpPr/>
          <p:nvPr/>
        </p:nvSpPr>
        <p:spPr>
          <a:xfrm>
            <a:off x="267315" y="2167185"/>
            <a:ext cx="8733162" cy="4154984"/>
          </a:xfrm>
          <a:prstGeom prst="rect">
            <a:avLst/>
          </a:prstGeom>
        </p:spPr>
        <p:txBody>
          <a:bodyPr wrap="square">
            <a:spAutoFit/>
          </a:bodyPr>
          <a:lstStyle/>
          <a:p>
            <a:r>
              <a:rPr lang="fr-FR" sz="2200" b="1" dirty="0">
                <a:solidFill>
                  <a:srgbClr val="C00000"/>
                </a:solidFill>
              </a:rPr>
              <a:t>Objectifs spécifiques : </a:t>
            </a:r>
          </a:p>
          <a:p>
            <a:pPr>
              <a:buFontTx/>
              <a:buChar char="-"/>
            </a:pPr>
            <a:r>
              <a:rPr lang="fr-FR" sz="2200" dirty="0">
                <a:solidFill>
                  <a:prstClr val="black"/>
                </a:solidFill>
              </a:rPr>
              <a:t>Améliorer la prise en charge socio-sanitaire des drépanocytaires</a:t>
            </a:r>
          </a:p>
          <a:p>
            <a:pPr>
              <a:buFontTx/>
              <a:buChar char="-"/>
            </a:pPr>
            <a:r>
              <a:rPr lang="fr-FR" sz="2200" dirty="0">
                <a:solidFill>
                  <a:prstClr val="black"/>
                </a:solidFill>
              </a:rPr>
              <a:t>Favoriser les réseaux/partenariats Sud-Sud en Afrique Centrale =&gt; REDAC</a:t>
            </a:r>
          </a:p>
          <a:p>
            <a:endParaRPr lang="fr-FR" sz="2200" b="1" dirty="0">
              <a:solidFill>
                <a:srgbClr val="C00000"/>
              </a:solidFill>
            </a:endParaRPr>
          </a:p>
          <a:p>
            <a:r>
              <a:rPr lang="fr-FR" sz="2200" b="1" dirty="0">
                <a:solidFill>
                  <a:srgbClr val="C00000"/>
                </a:solidFill>
              </a:rPr>
              <a:t>Population cible : </a:t>
            </a:r>
          </a:p>
          <a:p>
            <a:pPr marL="342900" indent="-342900">
              <a:buFont typeface="Wingdings" panose="05000000000000000000" pitchFamily="2" charset="2"/>
              <a:buChar char="Ø"/>
            </a:pPr>
            <a:r>
              <a:rPr lang="fr-FR" sz="2200" dirty="0">
                <a:solidFill>
                  <a:prstClr val="black"/>
                </a:solidFill>
              </a:rPr>
              <a:t>Enfants de 0 à 5 ans et leurs mères</a:t>
            </a:r>
          </a:p>
          <a:p>
            <a:r>
              <a:rPr lang="fr-FR" sz="2200" dirty="0">
                <a:solidFill>
                  <a:prstClr val="black"/>
                </a:solidFill>
              </a:rPr>
              <a:t>(+femmes enceintes drépanocytaires)</a:t>
            </a:r>
            <a:endParaRPr lang="fr-FR" sz="1100" dirty="0">
              <a:solidFill>
                <a:prstClr val="black"/>
              </a:solidFill>
            </a:endParaRPr>
          </a:p>
          <a:p>
            <a:pPr marL="342900" indent="-342900">
              <a:buFont typeface="Wingdings" panose="05000000000000000000" pitchFamily="2" charset="2"/>
              <a:buChar char="Ø"/>
            </a:pPr>
            <a:r>
              <a:rPr lang="fr-FR" sz="2200" dirty="0">
                <a:solidFill>
                  <a:prstClr val="black"/>
                </a:solidFill>
              </a:rPr>
              <a:t>Personnel de santé</a:t>
            </a:r>
            <a:endParaRPr lang="fr-FR" sz="2200" b="1" dirty="0">
              <a:solidFill>
                <a:srgbClr val="C00000"/>
              </a:solidFill>
            </a:endParaRPr>
          </a:p>
          <a:p>
            <a:endParaRPr lang="fr-FR" sz="2200" b="1" dirty="0">
              <a:solidFill>
                <a:srgbClr val="C00000"/>
              </a:solidFill>
            </a:endParaRPr>
          </a:p>
          <a:p>
            <a:r>
              <a:rPr lang="fr-FR" sz="2200" b="1" dirty="0">
                <a:solidFill>
                  <a:srgbClr val="C00000"/>
                </a:solidFill>
              </a:rPr>
              <a:t>Résultats attendus : </a:t>
            </a:r>
          </a:p>
          <a:p>
            <a:r>
              <a:rPr lang="fr-FR" sz="2200" dirty="0">
                <a:solidFill>
                  <a:prstClr val="black"/>
                </a:solidFill>
              </a:rPr>
              <a:t>Au terme des 4 ans, un réseau de prise en charge de la drépanocytose sera fonctionnel dans 4 pays avec </a:t>
            </a:r>
            <a:r>
              <a:rPr lang="fr-FR" sz="2200" b="1" dirty="0">
                <a:solidFill>
                  <a:prstClr val="black"/>
                </a:solidFill>
              </a:rPr>
              <a:t>plus de 4000 drépanocytaires suivis</a:t>
            </a:r>
            <a:endParaRPr lang="fr-FR" sz="2200" b="1" dirty="0">
              <a:solidFill>
                <a:srgbClr val="C00000"/>
              </a:solidFill>
            </a:endParaRPr>
          </a:p>
        </p:txBody>
      </p:sp>
      <p:sp>
        <p:nvSpPr>
          <p:cNvPr id="13" name="Rectangle 12"/>
          <p:cNvSpPr/>
          <p:nvPr/>
        </p:nvSpPr>
        <p:spPr>
          <a:xfrm>
            <a:off x="2617970" y="1213381"/>
            <a:ext cx="5976664" cy="792088"/>
          </a:xfrm>
          <a:prstGeom prst="rect">
            <a:avLst/>
          </a:prstGeom>
          <a:solidFill>
            <a:schemeClr val="bg1"/>
          </a:solidFill>
          <a:ln>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sz="2200" dirty="0">
                <a:solidFill>
                  <a:prstClr val="black"/>
                </a:solidFill>
              </a:rPr>
              <a:t>Réduire la mortalité materno-infantile en Afrique Centrale et à Madagascar</a:t>
            </a:r>
          </a:p>
          <a:p>
            <a:pPr algn="ctr">
              <a:defRPr/>
            </a:pPr>
            <a:endParaRPr lang="fr-FR" sz="2000" dirty="0">
              <a:solidFill>
                <a:srgbClr val="1F497D">
                  <a:lumMod val="75000"/>
                </a:srgbClr>
              </a:solidFill>
            </a:endParaRPr>
          </a:p>
        </p:txBody>
      </p:sp>
      <p:sp>
        <p:nvSpPr>
          <p:cNvPr id="19" name="Rectangle 18"/>
          <p:cNvSpPr/>
          <p:nvPr/>
        </p:nvSpPr>
        <p:spPr>
          <a:xfrm>
            <a:off x="241706" y="1236940"/>
            <a:ext cx="2088232" cy="719832"/>
          </a:xfrm>
          <a:prstGeom prst="rect">
            <a:avLst/>
          </a:prstGeom>
          <a:solidFill>
            <a:srgbClr val="C00000"/>
          </a:solidFill>
          <a:ln>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fr-FR" sz="1100" dirty="0">
              <a:solidFill>
                <a:prstClr val="white"/>
              </a:solidFill>
            </a:endParaRPr>
          </a:p>
          <a:p>
            <a:pPr algn="ctr">
              <a:defRPr/>
            </a:pPr>
            <a:r>
              <a:rPr lang="fr-FR" sz="2200" b="1" dirty="0">
                <a:solidFill>
                  <a:prstClr val="white"/>
                </a:solidFill>
              </a:rPr>
              <a:t>Objectif</a:t>
            </a:r>
          </a:p>
        </p:txBody>
      </p:sp>
      <p:sp>
        <p:nvSpPr>
          <p:cNvPr id="10" name="Rectangle 36">
            <a:extLst>
              <a:ext uri="{FF2B5EF4-FFF2-40B4-BE49-F238E27FC236}">
                <a16:creationId xmlns:a16="http://schemas.microsoft.com/office/drawing/2014/main" id="{8E44E8BE-DEC5-4DD4-ABD0-3575CA8868ED}"/>
              </a:ext>
            </a:extLst>
          </p:cNvPr>
          <p:cNvSpPr>
            <a:spLocks noChangeArrowheads="1"/>
          </p:cNvSpPr>
          <p:nvPr/>
        </p:nvSpPr>
        <p:spPr bwMode="auto">
          <a:xfrm>
            <a:off x="0" y="154783"/>
            <a:ext cx="9144000" cy="739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Convention Programme – </a:t>
            </a:r>
            <a:r>
              <a:rPr lang="fr-FR" sz="2800" b="1" dirty="0">
                <a:solidFill>
                  <a:prstClr val="white"/>
                </a:solidFill>
                <a:cs typeface="Arial" charset="0"/>
              </a:rPr>
              <a:t>Les objectifs</a:t>
            </a:r>
            <a:endParaRPr lang="fr-FR" sz="3600" b="1" dirty="0">
              <a:solidFill>
                <a:prstClr val="white"/>
              </a:solidFill>
              <a:cs typeface="Arial" charset="0"/>
            </a:endParaRPr>
          </a:p>
        </p:txBody>
      </p:sp>
      <p:pic>
        <p:nvPicPr>
          <p:cNvPr id="7" name="Image 6">
            <a:extLst>
              <a:ext uri="{FF2B5EF4-FFF2-40B4-BE49-F238E27FC236}">
                <a16:creationId xmlns:a16="http://schemas.microsoft.com/office/drawing/2014/main" id="{E2B32EC6-C793-4F90-ABD4-944F3A0034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6482" y="3418377"/>
            <a:ext cx="2843808" cy="1895872"/>
          </a:xfrm>
          <a:prstGeom prst="rect">
            <a:avLst/>
          </a:prstGeom>
        </p:spPr>
      </p:pic>
    </p:spTree>
    <p:extLst>
      <p:ext uri="{BB962C8B-B14F-4D97-AF65-F5344CB8AC3E}">
        <p14:creationId xmlns:p14="http://schemas.microsoft.com/office/powerpoint/2010/main" val="354189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998386" y="6447180"/>
            <a:ext cx="2133600" cy="365125"/>
          </a:xfrm>
        </p:spPr>
        <p:txBody>
          <a:bodyPr/>
          <a:lstStyle/>
          <a:p>
            <a:fld id="{CE9ADA14-2433-40E1-B6DE-1740688FBC40}" type="slidenum">
              <a:rPr lang="fr-FR" smtClean="0">
                <a:solidFill>
                  <a:prstClr val="black">
                    <a:tint val="75000"/>
                  </a:prstClr>
                </a:solidFill>
              </a:rPr>
              <a:pPr/>
              <a:t>13</a:t>
            </a:fld>
            <a:endParaRPr lang="fr-FR">
              <a:solidFill>
                <a:prstClr val="black">
                  <a:tint val="75000"/>
                </a:prstClr>
              </a:solidFill>
            </a:endParaRPr>
          </a:p>
        </p:txBody>
      </p:sp>
      <p:sp>
        <p:nvSpPr>
          <p:cNvPr id="12" name="Rectangle 36">
            <a:extLst>
              <a:ext uri="{FF2B5EF4-FFF2-40B4-BE49-F238E27FC236}">
                <a16:creationId xmlns:a16="http://schemas.microsoft.com/office/drawing/2014/main" id="{9A816CF4-1BC6-4270-B96F-73387E519DBD}"/>
              </a:ext>
            </a:extLst>
          </p:cNvPr>
          <p:cNvSpPr>
            <a:spLocks noChangeArrowheads="1"/>
          </p:cNvSpPr>
          <p:nvPr/>
        </p:nvSpPr>
        <p:spPr bwMode="auto">
          <a:xfrm>
            <a:off x="-12014" y="182691"/>
            <a:ext cx="9156014" cy="739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Convention Programme – </a:t>
            </a:r>
            <a:r>
              <a:rPr lang="fr-FR" sz="2800" b="1" dirty="0">
                <a:solidFill>
                  <a:prstClr val="white"/>
                </a:solidFill>
                <a:cs typeface="Arial" charset="0"/>
              </a:rPr>
              <a:t>Calendrier et pays cibles</a:t>
            </a:r>
            <a:endParaRPr lang="fr-FR" sz="3600" b="1" dirty="0">
              <a:solidFill>
                <a:prstClr val="white"/>
              </a:solidFill>
              <a:cs typeface="Arial" charset="0"/>
            </a:endParaRPr>
          </a:p>
        </p:txBody>
      </p:sp>
      <p:sp>
        <p:nvSpPr>
          <p:cNvPr id="13" name="Espace réservé du contenu 1">
            <a:extLst>
              <a:ext uri="{FF2B5EF4-FFF2-40B4-BE49-F238E27FC236}">
                <a16:creationId xmlns:a16="http://schemas.microsoft.com/office/drawing/2014/main" id="{DCC1D2D0-6B5B-421B-8BF2-30D4617C80C0}"/>
              </a:ext>
            </a:extLst>
          </p:cNvPr>
          <p:cNvSpPr txBox="1">
            <a:spLocks/>
          </p:cNvSpPr>
          <p:nvPr/>
        </p:nvSpPr>
        <p:spPr>
          <a:xfrm>
            <a:off x="157401" y="1078894"/>
            <a:ext cx="8805170" cy="1213335"/>
          </a:xfrm>
          <a:prstGeom prst="rect">
            <a:avLst/>
          </a:prstGeom>
          <a:solidFill>
            <a:schemeClr val="bg1">
              <a:lumMod val="8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spcBef>
                <a:spcPts val="0"/>
              </a:spcBef>
              <a:buFont typeface="Arial" pitchFamily="34" charset="0"/>
              <a:buNone/>
            </a:pPr>
            <a:r>
              <a:rPr lang="fr-FR" sz="2200" b="1" dirty="0">
                <a:solidFill>
                  <a:prstClr val="black"/>
                </a:solidFill>
              </a:rPr>
              <a:t>Calendrier</a:t>
            </a:r>
          </a:p>
          <a:p>
            <a:pPr marL="0" indent="0">
              <a:lnSpc>
                <a:spcPct val="110000"/>
              </a:lnSpc>
              <a:spcBef>
                <a:spcPts val="0"/>
              </a:spcBef>
              <a:buFont typeface="Arial" pitchFamily="34" charset="0"/>
              <a:buNone/>
            </a:pPr>
            <a:r>
              <a:rPr lang="fr-FR" sz="2200" dirty="0">
                <a:solidFill>
                  <a:prstClr val="black"/>
                </a:solidFill>
              </a:rPr>
              <a:t>2014-2017 : Phase I – En Cours</a:t>
            </a:r>
          </a:p>
          <a:p>
            <a:pPr marL="0" indent="0">
              <a:lnSpc>
                <a:spcPct val="110000"/>
              </a:lnSpc>
              <a:spcBef>
                <a:spcPts val="0"/>
              </a:spcBef>
              <a:buFont typeface="Arial" pitchFamily="34" charset="0"/>
              <a:buNone/>
            </a:pPr>
            <a:r>
              <a:rPr lang="fr-FR" sz="2200" dirty="0">
                <a:solidFill>
                  <a:prstClr val="black"/>
                </a:solidFill>
              </a:rPr>
              <a:t>2018-2020:  Phase II – En préparation</a:t>
            </a:r>
          </a:p>
        </p:txBody>
      </p:sp>
      <p:pic>
        <p:nvPicPr>
          <p:cNvPr id="19" name="Image 18">
            <a:extLst>
              <a:ext uri="{FF2B5EF4-FFF2-40B4-BE49-F238E27FC236}">
                <a16:creationId xmlns:a16="http://schemas.microsoft.com/office/drawing/2014/main" id="{6A57597F-E9FF-435D-B5CB-45E342B1F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1" y="2708920"/>
            <a:ext cx="3419544" cy="3920822"/>
          </a:xfrm>
          <a:prstGeom prst="rect">
            <a:avLst/>
          </a:prstGeom>
        </p:spPr>
      </p:pic>
      <p:cxnSp>
        <p:nvCxnSpPr>
          <p:cNvPr id="5" name="Connecteur droit 4">
            <a:extLst>
              <a:ext uri="{FF2B5EF4-FFF2-40B4-BE49-F238E27FC236}">
                <a16:creationId xmlns:a16="http://schemas.microsoft.com/office/drawing/2014/main" id="{08CE0556-98BE-454E-9BE6-6D801C87042D}"/>
              </a:ext>
            </a:extLst>
          </p:cNvPr>
          <p:cNvCxnSpPr>
            <a:cxnSpLocks/>
          </p:cNvCxnSpPr>
          <p:nvPr/>
        </p:nvCxnSpPr>
        <p:spPr>
          <a:xfrm flipV="1">
            <a:off x="2771801" y="5025171"/>
            <a:ext cx="1665126" cy="88780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0217C5F1-BB7B-4F27-A5B3-43F5F0766FFE}"/>
              </a:ext>
            </a:extLst>
          </p:cNvPr>
          <p:cNvCxnSpPr>
            <a:cxnSpLocks/>
          </p:cNvCxnSpPr>
          <p:nvPr/>
        </p:nvCxnSpPr>
        <p:spPr>
          <a:xfrm>
            <a:off x="1842449" y="4263341"/>
            <a:ext cx="2297503" cy="17377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F9356781-2C63-490A-B85C-9CBE46DE1AAB}"/>
              </a:ext>
            </a:extLst>
          </p:cNvPr>
          <p:cNvCxnSpPr>
            <a:cxnSpLocks/>
          </p:cNvCxnSpPr>
          <p:nvPr/>
        </p:nvCxnSpPr>
        <p:spPr>
          <a:xfrm flipH="1">
            <a:off x="3419872" y="3206980"/>
            <a:ext cx="3392760" cy="10861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2FA71170-A6E4-4A95-8CD8-8BFB69DA09AB}"/>
              </a:ext>
            </a:extLst>
          </p:cNvPr>
          <p:cNvCxnSpPr>
            <a:cxnSpLocks/>
          </p:cNvCxnSpPr>
          <p:nvPr/>
        </p:nvCxnSpPr>
        <p:spPr>
          <a:xfrm flipV="1">
            <a:off x="2793665" y="4869161"/>
            <a:ext cx="1490303" cy="33647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4B94214E-41F0-4D32-AB1D-09BD804AE51B}"/>
              </a:ext>
            </a:extLst>
          </p:cNvPr>
          <p:cNvCxnSpPr>
            <a:cxnSpLocks/>
          </p:cNvCxnSpPr>
          <p:nvPr/>
        </p:nvCxnSpPr>
        <p:spPr>
          <a:xfrm>
            <a:off x="5587171" y="5733256"/>
            <a:ext cx="122546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BEFA37BB-DC5D-4DA3-87F6-17949AC5A16E}"/>
              </a:ext>
            </a:extLst>
          </p:cNvPr>
          <p:cNvSpPr txBox="1"/>
          <p:nvPr/>
        </p:nvSpPr>
        <p:spPr>
          <a:xfrm>
            <a:off x="1561693" y="5759694"/>
            <a:ext cx="1935832" cy="677108"/>
          </a:xfrm>
          <a:prstGeom prst="rect">
            <a:avLst/>
          </a:prstGeom>
          <a:noFill/>
        </p:spPr>
        <p:txBody>
          <a:bodyPr wrap="square" rtlCol="0">
            <a:spAutoFit/>
          </a:bodyPr>
          <a:lstStyle/>
          <a:p>
            <a:r>
              <a:rPr lang="fr-FR" sz="2200" dirty="0"/>
              <a:t>RDC</a:t>
            </a:r>
          </a:p>
          <a:p>
            <a:r>
              <a:rPr lang="fr-FR" sz="1600" dirty="0"/>
              <a:t>Janvier 2014</a:t>
            </a:r>
          </a:p>
        </p:txBody>
      </p:sp>
      <p:sp>
        <p:nvSpPr>
          <p:cNvPr id="28" name="ZoneTexte 27">
            <a:extLst>
              <a:ext uri="{FF2B5EF4-FFF2-40B4-BE49-F238E27FC236}">
                <a16:creationId xmlns:a16="http://schemas.microsoft.com/office/drawing/2014/main" id="{5415750C-3F75-435E-BD91-F1A7CE39B97E}"/>
              </a:ext>
            </a:extLst>
          </p:cNvPr>
          <p:cNvSpPr txBox="1"/>
          <p:nvPr/>
        </p:nvSpPr>
        <p:spPr>
          <a:xfrm>
            <a:off x="142323" y="4819027"/>
            <a:ext cx="2751256" cy="677108"/>
          </a:xfrm>
          <a:prstGeom prst="rect">
            <a:avLst/>
          </a:prstGeom>
          <a:noFill/>
        </p:spPr>
        <p:txBody>
          <a:bodyPr wrap="square" rtlCol="0">
            <a:spAutoFit/>
          </a:bodyPr>
          <a:lstStyle/>
          <a:p>
            <a:r>
              <a:rPr lang="fr-FR" sz="2200" dirty="0"/>
              <a:t>République du Congo</a:t>
            </a:r>
          </a:p>
          <a:p>
            <a:r>
              <a:rPr lang="fr-FR" sz="1600" dirty="0"/>
              <a:t>Janvier 2015</a:t>
            </a:r>
          </a:p>
        </p:txBody>
      </p:sp>
      <p:sp>
        <p:nvSpPr>
          <p:cNvPr id="29" name="ZoneTexte 28">
            <a:extLst>
              <a:ext uri="{FF2B5EF4-FFF2-40B4-BE49-F238E27FC236}">
                <a16:creationId xmlns:a16="http://schemas.microsoft.com/office/drawing/2014/main" id="{81A3EA8B-EBFD-4B5B-98CC-E49621B77329}"/>
              </a:ext>
            </a:extLst>
          </p:cNvPr>
          <p:cNvSpPr txBox="1"/>
          <p:nvPr/>
        </p:nvSpPr>
        <p:spPr>
          <a:xfrm>
            <a:off x="319938" y="3878360"/>
            <a:ext cx="1430940" cy="677108"/>
          </a:xfrm>
          <a:prstGeom prst="rect">
            <a:avLst/>
          </a:prstGeom>
          <a:noFill/>
        </p:spPr>
        <p:txBody>
          <a:bodyPr wrap="square" rtlCol="0">
            <a:spAutoFit/>
          </a:bodyPr>
          <a:lstStyle/>
          <a:p>
            <a:r>
              <a:rPr lang="fr-FR" sz="2200" dirty="0"/>
              <a:t>Cameroun</a:t>
            </a:r>
          </a:p>
          <a:p>
            <a:r>
              <a:rPr lang="fr-FR" sz="1600" dirty="0"/>
              <a:t>Juillet 2014</a:t>
            </a:r>
          </a:p>
        </p:txBody>
      </p:sp>
      <p:sp>
        <p:nvSpPr>
          <p:cNvPr id="30" name="ZoneTexte 29">
            <a:extLst>
              <a:ext uri="{FF2B5EF4-FFF2-40B4-BE49-F238E27FC236}">
                <a16:creationId xmlns:a16="http://schemas.microsoft.com/office/drawing/2014/main" id="{40501AC6-F3FE-4808-9731-424745D61756}"/>
              </a:ext>
            </a:extLst>
          </p:cNvPr>
          <p:cNvSpPr txBox="1"/>
          <p:nvPr/>
        </p:nvSpPr>
        <p:spPr>
          <a:xfrm>
            <a:off x="6998386" y="5462577"/>
            <a:ext cx="1935832" cy="677108"/>
          </a:xfrm>
          <a:prstGeom prst="rect">
            <a:avLst/>
          </a:prstGeom>
          <a:noFill/>
        </p:spPr>
        <p:txBody>
          <a:bodyPr wrap="square" rtlCol="0">
            <a:spAutoFit/>
          </a:bodyPr>
          <a:lstStyle/>
          <a:p>
            <a:r>
              <a:rPr lang="fr-FR" sz="2200" dirty="0"/>
              <a:t>Madagascar</a:t>
            </a:r>
          </a:p>
          <a:p>
            <a:r>
              <a:rPr lang="fr-FR" sz="1600" dirty="0"/>
              <a:t>Juillet 2014</a:t>
            </a:r>
          </a:p>
        </p:txBody>
      </p:sp>
      <p:sp>
        <p:nvSpPr>
          <p:cNvPr id="40" name="ZoneTexte 39">
            <a:extLst>
              <a:ext uri="{FF2B5EF4-FFF2-40B4-BE49-F238E27FC236}">
                <a16:creationId xmlns:a16="http://schemas.microsoft.com/office/drawing/2014/main" id="{EDCEA14E-5ABC-4701-A753-A822F8FFEBB1}"/>
              </a:ext>
            </a:extLst>
          </p:cNvPr>
          <p:cNvSpPr txBox="1"/>
          <p:nvPr/>
        </p:nvSpPr>
        <p:spPr>
          <a:xfrm>
            <a:off x="6893050" y="2667520"/>
            <a:ext cx="2146504" cy="1169551"/>
          </a:xfrm>
          <a:prstGeom prst="rect">
            <a:avLst/>
          </a:prstGeom>
          <a:noFill/>
        </p:spPr>
        <p:txBody>
          <a:bodyPr wrap="square" rtlCol="0">
            <a:spAutoFit/>
          </a:bodyPr>
          <a:lstStyle/>
          <a:p>
            <a:r>
              <a:rPr lang="fr-FR" sz="2200" dirty="0"/>
              <a:t>Côte d’Ivoire</a:t>
            </a:r>
          </a:p>
          <a:p>
            <a:r>
              <a:rPr lang="fr-FR" sz="1600" dirty="0"/>
              <a:t>Etude de faisabilité (2016-2017) </a:t>
            </a:r>
          </a:p>
          <a:p>
            <a:r>
              <a:rPr lang="fr-FR" sz="1600" dirty="0"/>
              <a:t>Courant 2018</a:t>
            </a:r>
          </a:p>
        </p:txBody>
      </p:sp>
      <p:sp>
        <p:nvSpPr>
          <p:cNvPr id="41" name="ZoneTexte 40">
            <a:extLst>
              <a:ext uri="{FF2B5EF4-FFF2-40B4-BE49-F238E27FC236}">
                <a16:creationId xmlns:a16="http://schemas.microsoft.com/office/drawing/2014/main" id="{7DB3728B-5079-410C-B8EC-9C44B0A9EBC2}"/>
              </a:ext>
            </a:extLst>
          </p:cNvPr>
          <p:cNvSpPr txBox="1"/>
          <p:nvPr/>
        </p:nvSpPr>
        <p:spPr>
          <a:xfrm>
            <a:off x="470624" y="2794464"/>
            <a:ext cx="1627869" cy="430887"/>
          </a:xfrm>
          <a:prstGeom prst="rect">
            <a:avLst/>
          </a:prstGeom>
          <a:solidFill>
            <a:schemeClr val="bg1">
              <a:lumMod val="85000"/>
            </a:schemeClr>
          </a:solidFill>
        </p:spPr>
        <p:txBody>
          <a:bodyPr wrap="square" rtlCol="0">
            <a:spAutoFit/>
          </a:bodyPr>
          <a:lstStyle/>
          <a:p>
            <a:r>
              <a:rPr lang="fr-FR" sz="2200" b="1" dirty="0"/>
              <a:t>Pays cibles</a:t>
            </a:r>
          </a:p>
        </p:txBody>
      </p:sp>
    </p:spTree>
    <p:extLst>
      <p:ext uri="{BB962C8B-B14F-4D97-AF65-F5344CB8AC3E}">
        <p14:creationId xmlns:p14="http://schemas.microsoft.com/office/powerpoint/2010/main" val="67957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contenu 1"/>
          <p:cNvSpPr txBox="1">
            <a:spLocks/>
          </p:cNvSpPr>
          <p:nvPr/>
        </p:nvSpPr>
        <p:spPr>
          <a:xfrm>
            <a:off x="187731" y="1196752"/>
            <a:ext cx="8860684" cy="2664296"/>
          </a:xfrm>
          <a:prstGeom prst="rect">
            <a:avLst/>
          </a:prstGeom>
          <a:solidFill>
            <a:schemeClr val="bg1">
              <a:lumMod val="85000"/>
            </a:schemeClr>
          </a:solidFill>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spcBef>
                <a:spcPts val="0"/>
              </a:spcBef>
              <a:buFont typeface="Arial" pitchFamily="34" charset="0"/>
              <a:buNone/>
            </a:pPr>
            <a:r>
              <a:rPr lang="fr-FR" sz="2200" b="1" dirty="0">
                <a:solidFill>
                  <a:prstClr val="black"/>
                </a:solidFill>
              </a:rPr>
              <a:t>Six volets : </a:t>
            </a:r>
          </a:p>
          <a:p>
            <a:pPr marL="457200" indent="-457200">
              <a:lnSpc>
                <a:spcPct val="110000"/>
              </a:lnSpc>
              <a:spcBef>
                <a:spcPts val="0"/>
              </a:spcBef>
              <a:buAutoNum type="arabicPeriod"/>
            </a:pPr>
            <a:r>
              <a:rPr lang="fr-FR" sz="2200" dirty="0">
                <a:solidFill>
                  <a:prstClr val="black"/>
                </a:solidFill>
              </a:rPr>
              <a:t>La formation des personnels          soignants</a:t>
            </a:r>
          </a:p>
          <a:p>
            <a:pPr marL="457200" indent="-457200">
              <a:lnSpc>
                <a:spcPct val="110000"/>
              </a:lnSpc>
              <a:spcBef>
                <a:spcPts val="0"/>
              </a:spcBef>
              <a:buAutoNum type="arabicPeriod"/>
            </a:pPr>
            <a:r>
              <a:rPr lang="fr-FR" sz="2200" dirty="0">
                <a:solidFill>
                  <a:prstClr val="black"/>
                </a:solidFill>
              </a:rPr>
              <a:t>Le dépistage néonatal</a:t>
            </a:r>
          </a:p>
          <a:p>
            <a:pPr marL="457200" indent="-457200">
              <a:lnSpc>
                <a:spcPct val="110000"/>
              </a:lnSpc>
              <a:spcBef>
                <a:spcPts val="0"/>
              </a:spcBef>
              <a:buAutoNum type="arabicPeriod"/>
            </a:pPr>
            <a:r>
              <a:rPr lang="fr-FR" sz="2200" dirty="0">
                <a:solidFill>
                  <a:prstClr val="black"/>
                </a:solidFill>
              </a:rPr>
              <a:t>L’accompagnement des familles</a:t>
            </a:r>
          </a:p>
          <a:p>
            <a:pPr marL="457200" indent="-457200">
              <a:lnSpc>
                <a:spcPct val="110000"/>
              </a:lnSpc>
              <a:spcBef>
                <a:spcPts val="0"/>
              </a:spcBef>
              <a:buAutoNum type="arabicPeriod"/>
            </a:pPr>
            <a:r>
              <a:rPr lang="fr-FR" sz="2200" dirty="0">
                <a:solidFill>
                  <a:prstClr val="black"/>
                </a:solidFill>
              </a:rPr>
              <a:t>La sensibilisation, l’intégration scolaire</a:t>
            </a:r>
          </a:p>
          <a:p>
            <a:pPr marL="457200" indent="-457200">
              <a:lnSpc>
                <a:spcPct val="110000"/>
              </a:lnSpc>
              <a:spcBef>
                <a:spcPts val="0"/>
              </a:spcBef>
              <a:buAutoNum type="arabicPeriod"/>
            </a:pPr>
            <a:endParaRPr lang="fr-FR" sz="2200" dirty="0">
              <a:solidFill>
                <a:prstClr val="black"/>
              </a:solidFill>
            </a:endParaRPr>
          </a:p>
          <a:p>
            <a:pPr marL="457200" indent="-457200">
              <a:lnSpc>
                <a:spcPct val="110000"/>
              </a:lnSpc>
              <a:spcBef>
                <a:spcPts val="0"/>
              </a:spcBef>
              <a:buAutoNum type="arabicPeriod"/>
            </a:pPr>
            <a:r>
              <a:rPr lang="fr-FR" sz="2200" dirty="0">
                <a:solidFill>
                  <a:prstClr val="black"/>
                </a:solidFill>
              </a:rPr>
              <a:t>Le plaidoyer auprès des pouvoirs publics</a:t>
            </a:r>
          </a:p>
          <a:p>
            <a:pPr marL="457200" indent="-457200">
              <a:lnSpc>
                <a:spcPct val="110000"/>
              </a:lnSpc>
              <a:spcBef>
                <a:spcPts val="0"/>
              </a:spcBef>
              <a:buAutoNum type="arabicPeriod"/>
            </a:pPr>
            <a:r>
              <a:rPr lang="fr-FR" sz="2200" dirty="0">
                <a:solidFill>
                  <a:prstClr val="black"/>
                </a:solidFill>
              </a:rPr>
              <a:t>Le partage de bonnes pratiques -REDAC</a:t>
            </a:r>
          </a:p>
        </p:txBody>
      </p:sp>
      <p:sp>
        <p:nvSpPr>
          <p:cNvPr id="3" name="Espace réservé du numéro de diapositive 2"/>
          <p:cNvSpPr>
            <a:spLocks noGrp="1"/>
          </p:cNvSpPr>
          <p:nvPr>
            <p:ph type="sldNum" sz="quarter" idx="12"/>
          </p:nvPr>
        </p:nvSpPr>
        <p:spPr>
          <a:xfrm>
            <a:off x="6998386" y="6447180"/>
            <a:ext cx="2133600" cy="365125"/>
          </a:xfrm>
        </p:spPr>
        <p:txBody>
          <a:bodyPr/>
          <a:lstStyle/>
          <a:p>
            <a:fld id="{CE9ADA14-2433-40E1-B6DE-1740688FBC40}" type="slidenum">
              <a:rPr lang="fr-FR" smtClean="0">
                <a:solidFill>
                  <a:prstClr val="black">
                    <a:tint val="75000"/>
                  </a:prstClr>
                </a:solidFill>
              </a:rPr>
              <a:pPr/>
              <a:t>14</a:t>
            </a:fld>
            <a:endParaRPr lang="fr-FR">
              <a:solidFill>
                <a:prstClr val="black">
                  <a:tint val="75000"/>
                </a:prstClr>
              </a:solidFill>
            </a:endParaRPr>
          </a:p>
        </p:txBody>
      </p:sp>
      <p:pic>
        <p:nvPicPr>
          <p:cNvPr id="10" name="Espace réservé pour une image  4"/>
          <p:cNvPicPr>
            <a:picLocks noGrp="1" noChangeAspect="1"/>
          </p:cNvPicPr>
          <p:nvPr/>
        </p:nvPicPr>
        <p:blipFill>
          <a:blip r:embed="rId3" cstate="print">
            <a:extLst>
              <a:ext uri="{28A0092B-C50C-407E-A947-70E740481C1C}">
                <a14:useLocalDpi xmlns:a14="http://schemas.microsoft.com/office/drawing/2010/main" val="0"/>
              </a:ext>
            </a:extLst>
          </a:blip>
          <a:srcRect l="5556" r="5556"/>
          <a:stretch>
            <a:fillRect/>
          </a:stretch>
        </p:blipFill>
        <p:spPr>
          <a:xfrm>
            <a:off x="3144035" y="4562520"/>
            <a:ext cx="2963238" cy="2132856"/>
          </a:xfrm>
          <a:prstGeom prst="rect">
            <a:avLst/>
          </a:prstGeom>
        </p:spPr>
      </p:pic>
      <p:pic>
        <p:nvPicPr>
          <p:cNvPr id="14" name="Espace réservé pour une image  4"/>
          <p:cNvPicPr>
            <a:picLocks noGrp="1" noChangeAspect="1"/>
          </p:cNvPicPr>
          <p:nvPr/>
        </p:nvPicPr>
        <p:blipFill>
          <a:blip r:embed="rId4" cstate="print">
            <a:extLst>
              <a:ext uri="{28A0092B-C50C-407E-A947-70E740481C1C}">
                <a14:useLocalDpi xmlns:a14="http://schemas.microsoft.com/office/drawing/2010/main" val="0"/>
              </a:ext>
            </a:extLst>
          </a:blip>
          <a:srcRect l="5556" r="5556"/>
          <a:stretch>
            <a:fillRect/>
          </a:stretch>
        </p:blipFill>
        <p:spPr>
          <a:xfrm>
            <a:off x="179512" y="4562519"/>
            <a:ext cx="2843808" cy="2132856"/>
          </a:xfrm>
          <a:prstGeom prst="rect">
            <a:avLst/>
          </a:prstGeom>
        </p:spPr>
      </p:pic>
      <p:pic>
        <p:nvPicPr>
          <p:cNvPr id="15" name="Espace réservé pour une image  4"/>
          <p:cNvPicPr>
            <a:picLocks noGrp="1" noChangeAspect="1"/>
          </p:cNvPicPr>
          <p:nvPr/>
        </p:nvPicPr>
        <p:blipFill>
          <a:blip r:embed="rId5" cstate="print">
            <a:extLst>
              <a:ext uri="{28A0092B-C50C-407E-A947-70E740481C1C}">
                <a14:useLocalDpi xmlns:a14="http://schemas.microsoft.com/office/drawing/2010/main" val="0"/>
              </a:ext>
            </a:extLst>
          </a:blip>
          <a:srcRect l="5556" r="5556"/>
          <a:stretch>
            <a:fillRect/>
          </a:stretch>
        </p:blipFill>
        <p:spPr>
          <a:xfrm>
            <a:off x="6227988" y="4580055"/>
            <a:ext cx="2820427" cy="2115320"/>
          </a:xfrm>
          <a:prstGeom prst="rect">
            <a:avLst/>
          </a:prstGeom>
        </p:spPr>
      </p:pic>
      <p:sp>
        <p:nvSpPr>
          <p:cNvPr id="12" name="Rectangle 36">
            <a:extLst>
              <a:ext uri="{FF2B5EF4-FFF2-40B4-BE49-F238E27FC236}">
                <a16:creationId xmlns:a16="http://schemas.microsoft.com/office/drawing/2014/main" id="{9A816CF4-1BC6-4270-B96F-73387E519DBD}"/>
              </a:ext>
            </a:extLst>
          </p:cNvPr>
          <p:cNvSpPr>
            <a:spLocks noChangeArrowheads="1"/>
          </p:cNvSpPr>
          <p:nvPr/>
        </p:nvSpPr>
        <p:spPr bwMode="auto">
          <a:xfrm>
            <a:off x="-12014" y="182691"/>
            <a:ext cx="9144000" cy="739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Convention Programme – </a:t>
            </a:r>
            <a:r>
              <a:rPr lang="fr-FR" sz="2800" b="1" dirty="0">
                <a:solidFill>
                  <a:prstClr val="white"/>
                </a:solidFill>
                <a:cs typeface="Arial" charset="0"/>
              </a:rPr>
              <a:t>Les activités</a:t>
            </a:r>
            <a:endParaRPr lang="fr-FR" sz="3600" b="1" dirty="0">
              <a:solidFill>
                <a:prstClr val="white"/>
              </a:solidFill>
              <a:cs typeface="Arial" charset="0"/>
            </a:endParaRPr>
          </a:p>
        </p:txBody>
      </p:sp>
      <p:pic>
        <p:nvPicPr>
          <p:cNvPr id="16" name="Image 15">
            <a:extLst>
              <a:ext uri="{FF2B5EF4-FFF2-40B4-BE49-F238E27FC236}">
                <a16:creationId xmlns:a16="http://schemas.microsoft.com/office/drawing/2014/main" id="{4E7025AF-E93B-4661-B655-13E55FD98C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746" y="1052736"/>
            <a:ext cx="8892479" cy="3339591"/>
          </a:xfrm>
          <a:prstGeom prst="rect">
            <a:avLst/>
          </a:prstGeom>
        </p:spPr>
      </p:pic>
    </p:spTree>
    <p:extLst>
      <p:ext uri="{BB962C8B-B14F-4D97-AF65-F5344CB8AC3E}">
        <p14:creationId xmlns:p14="http://schemas.microsoft.com/office/powerpoint/2010/main" val="4088104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59960ED-61B4-463B-AAFD-565E38625F45}"/>
              </a:ext>
            </a:extLst>
          </p:cNvPr>
          <p:cNvSpPr>
            <a:spLocks noGrp="1"/>
          </p:cNvSpPr>
          <p:nvPr>
            <p:ph idx="1"/>
          </p:nvPr>
        </p:nvSpPr>
        <p:spPr>
          <a:xfrm>
            <a:off x="295367" y="1478865"/>
            <a:ext cx="5008272" cy="5184575"/>
          </a:xfrm>
        </p:spPr>
        <p:txBody>
          <a:bodyPr>
            <a:normAutofit/>
          </a:bodyPr>
          <a:lstStyle/>
          <a:p>
            <a:pPr marL="0" indent="0" algn="just">
              <a:buNone/>
            </a:pPr>
            <a:r>
              <a:rPr lang="fr-FR" sz="2200" b="1" dirty="0">
                <a:solidFill>
                  <a:srgbClr val="C00000"/>
                </a:solidFill>
              </a:rPr>
              <a:t>Vision : </a:t>
            </a:r>
          </a:p>
          <a:p>
            <a:pPr algn="just"/>
            <a:r>
              <a:rPr lang="fr-FR" sz="2200" dirty="0"/>
              <a:t>Ne pas organiser de soin en direct mais faire monter en compétences </a:t>
            </a:r>
            <a:r>
              <a:rPr lang="fr-FR" sz="2200" b="1" dirty="0"/>
              <a:t>les structures existantes.</a:t>
            </a:r>
          </a:p>
          <a:p>
            <a:pPr algn="just"/>
            <a:r>
              <a:rPr lang="fr-FR" sz="2200" dirty="0"/>
              <a:t>Assurer aux drépanocytaires </a:t>
            </a:r>
            <a:r>
              <a:rPr lang="fr-FR" sz="2200" b="1" dirty="0"/>
              <a:t>une prise en charge accessible dans leur communauté.</a:t>
            </a:r>
          </a:p>
          <a:p>
            <a:pPr marL="0" indent="0" algn="just">
              <a:buNone/>
            </a:pPr>
            <a:endParaRPr lang="fr-FR" sz="2200" b="1" dirty="0">
              <a:solidFill>
                <a:srgbClr val="C00000"/>
              </a:solidFill>
            </a:endParaRPr>
          </a:p>
          <a:p>
            <a:pPr marL="0" indent="0" algn="just">
              <a:buNone/>
            </a:pPr>
            <a:r>
              <a:rPr lang="fr-FR" sz="2200" b="1" dirty="0">
                <a:solidFill>
                  <a:srgbClr val="C00000"/>
                </a:solidFill>
              </a:rPr>
              <a:t>Méthode:</a:t>
            </a:r>
          </a:p>
          <a:p>
            <a:pPr marL="0" indent="0" algn="just">
              <a:buNone/>
            </a:pPr>
            <a:r>
              <a:rPr lang="fr-FR" sz="2200" dirty="0">
                <a:solidFill>
                  <a:prstClr val="black"/>
                </a:solidFill>
              </a:rPr>
              <a:t>Une </a:t>
            </a:r>
            <a:r>
              <a:rPr lang="fr-FR" sz="2200" b="1" dirty="0">
                <a:solidFill>
                  <a:prstClr val="black"/>
                </a:solidFill>
              </a:rPr>
              <a:t>Structure Référente </a:t>
            </a:r>
            <a:r>
              <a:rPr lang="fr-FR" sz="2200" dirty="0">
                <a:solidFill>
                  <a:prstClr val="black"/>
                </a:solidFill>
              </a:rPr>
              <a:t>travaillant en partenariat avec les </a:t>
            </a:r>
            <a:r>
              <a:rPr lang="fr-FR" sz="2200" b="1" dirty="0">
                <a:solidFill>
                  <a:prstClr val="black"/>
                </a:solidFill>
              </a:rPr>
              <a:t>Centres de Santés Partenaires (CSP).</a:t>
            </a:r>
          </a:p>
        </p:txBody>
      </p:sp>
      <p:sp>
        <p:nvSpPr>
          <p:cNvPr id="4" name="Rectangle 36">
            <a:extLst>
              <a:ext uri="{FF2B5EF4-FFF2-40B4-BE49-F238E27FC236}">
                <a16:creationId xmlns:a16="http://schemas.microsoft.com/office/drawing/2014/main" id="{E77656E5-0090-47A1-9301-D3F62D9E1E1B}"/>
              </a:ext>
            </a:extLst>
          </p:cNvPr>
          <p:cNvSpPr>
            <a:spLocks noChangeArrowheads="1"/>
          </p:cNvSpPr>
          <p:nvPr/>
        </p:nvSpPr>
        <p:spPr bwMode="auto">
          <a:xfrm>
            <a:off x="-12014" y="132641"/>
            <a:ext cx="9144000" cy="739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Convention Programme – </a:t>
            </a:r>
            <a:r>
              <a:rPr lang="fr-FR" sz="2800" b="1" dirty="0">
                <a:solidFill>
                  <a:prstClr val="white"/>
                </a:solidFill>
                <a:cs typeface="Arial" charset="0"/>
              </a:rPr>
              <a:t>Vision et méthode</a:t>
            </a:r>
            <a:endParaRPr lang="fr-FR" sz="3600" b="1" dirty="0">
              <a:solidFill>
                <a:prstClr val="white"/>
              </a:solidFill>
              <a:cs typeface="Arial" charset="0"/>
            </a:endParaRPr>
          </a:p>
        </p:txBody>
      </p:sp>
      <p:sp>
        <p:nvSpPr>
          <p:cNvPr id="5" name="Ellipse 4">
            <a:extLst>
              <a:ext uri="{FF2B5EF4-FFF2-40B4-BE49-F238E27FC236}">
                <a16:creationId xmlns:a16="http://schemas.microsoft.com/office/drawing/2014/main" id="{3AC0DA8F-3D19-495C-9763-CDAFB5349CEB}"/>
              </a:ext>
            </a:extLst>
          </p:cNvPr>
          <p:cNvSpPr/>
          <p:nvPr/>
        </p:nvSpPr>
        <p:spPr>
          <a:xfrm>
            <a:off x="5844494" y="1196751"/>
            <a:ext cx="2631623" cy="1397406"/>
          </a:xfrm>
          <a:prstGeom prst="ellipse">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F4BBDEC9-57CC-472E-B282-E4479B37E347}"/>
              </a:ext>
            </a:extLst>
          </p:cNvPr>
          <p:cNvPicPr>
            <a:picLocks noChangeAspect="1"/>
          </p:cNvPicPr>
          <p:nvPr/>
        </p:nvPicPr>
        <p:blipFill>
          <a:blip r:embed="rId2"/>
          <a:stretch>
            <a:fillRect/>
          </a:stretch>
        </p:blipFill>
        <p:spPr>
          <a:xfrm>
            <a:off x="6300192" y="1460671"/>
            <a:ext cx="1720229" cy="869567"/>
          </a:xfrm>
          <a:prstGeom prst="rect">
            <a:avLst/>
          </a:prstGeom>
        </p:spPr>
      </p:pic>
      <p:sp>
        <p:nvSpPr>
          <p:cNvPr id="7" name="Rectangle 6">
            <a:extLst>
              <a:ext uri="{FF2B5EF4-FFF2-40B4-BE49-F238E27FC236}">
                <a16:creationId xmlns:a16="http://schemas.microsoft.com/office/drawing/2014/main" id="{8C7D872A-3B7C-4B18-BE8E-D870C5C2FE69}"/>
              </a:ext>
            </a:extLst>
          </p:cNvPr>
          <p:cNvSpPr/>
          <p:nvPr/>
        </p:nvSpPr>
        <p:spPr>
          <a:xfrm>
            <a:off x="5587687" y="2984824"/>
            <a:ext cx="3145235" cy="1086328"/>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lumMod val="95000"/>
                    <a:lumOff val="5000"/>
                  </a:schemeClr>
                </a:solidFill>
                <a:latin typeface="Constantia" panose="02030602050306030303" pitchFamily="18" charset="0"/>
              </a:rPr>
              <a:t>Structure / Equipe de Référence</a:t>
            </a:r>
          </a:p>
        </p:txBody>
      </p:sp>
      <p:cxnSp>
        <p:nvCxnSpPr>
          <p:cNvPr id="9" name="Connecteur droit 8">
            <a:extLst>
              <a:ext uri="{FF2B5EF4-FFF2-40B4-BE49-F238E27FC236}">
                <a16:creationId xmlns:a16="http://schemas.microsoft.com/office/drawing/2014/main" id="{37F60496-2F49-4C72-BB81-657E27E521A2}"/>
              </a:ext>
            </a:extLst>
          </p:cNvPr>
          <p:cNvCxnSpPr>
            <a:stCxn id="7" idx="0"/>
            <a:endCxn id="5" idx="4"/>
          </p:cNvCxnSpPr>
          <p:nvPr/>
        </p:nvCxnSpPr>
        <p:spPr>
          <a:xfrm flipV="1">
            <a:off x="7160305" y="2594157"/>
            <a:ext cx="1" cy="390667"/>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965D5772-4156-4AD9-A222-CD6F82BE9AC3}"/>
              </a:ext>
            </a:extLst>
          </p:cNvPr>
          <p:cNvCxnSpPr>
            <a:cxnSpLocks/>
            <a:endCxn id="7" idx="2"/>
          </p:cNvCxnSpPr>
          <p:nvPr/>
        </p:nvCxnSpPr>
        <p:spPr>
          <a:xfrm flipV="1">
            <a:off x="7160305" y="4071152"/>
            <a:ext cx="0" cy="635657"/>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101F29F1-104C-453B-B863-931074473E9C}"/>
              </a:ext>
            </a:extLst>
          </p:cNvPr>
          <p:cNvCxnSpPr>
            <a:cxnSpLocks/>
          </p:cNvCxnSpPr>
          <p:nvPr/>
        </p:nvCxnSpPr>
        <p:spPr>
          <a:xfrm flipH="1" flipV="1">
            <a:off x="6295403" y="4706809"/>
            <a:ext cx="1725018" cy="1"/>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807E3FE1-836B-4A5A-854E-BE538AD2F509}"/>
              </a:ext>
            </a:extLst>
          </p:cNvPr>
          <p:cNvCxnSpPr/>
          <p:nvPr/>
        </p:nvCxnSpPr>
        <p:spPr>
          <a:xfrm>
            <a:off x="6300192" y="4706809"/>
            <a:ext cx="0" cy="45067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D3A4A259-D9DC-41CB-84B0-859640B30F4E}"/>
              </a:ext>
            </a:extLst>
          </p:cNvPr>
          <p:cNvCxnSpPr/>
          <p:nvPr/>
        </p:nvCxnSpPr>
        <p:spPr>
          <a:xfrm>
            <a:off x="6876256" y="4711353"/>
            <a:ext cx="0" cy="45067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7DE2F9D4-4153-4776-925F-027B19EB2D60}"/>
              </a:ext>
            </a:extLst>
          </p:cNvPr>
          <p:cNvCxnSpPr/>
          <p:nvPr/>
        </p:nvCxnSpPr>
        <p:spPr>
          <a:xfrm>
            <a:off x="8020421" y="4706809"/>
            <a:ext cx="0" cy="45067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5D902F7C-2088-4591-A824-2981130D4E62}"/>
              </a:ext>
            </a:extLst>
          </p:cNvPr>
          <p:cNvCxnSpPr/>
          <p:nvPr/>
        </p:nvCxnSpPr>
        <p:spPr>
          <a:xfrm>
            <a:off x="7452320" y="4721513"/>
            <a:ext cx="0" cy="45067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 coins arrondis 19">
            <a:extLst>
              <a:ext uri="{FF2B5EF4-FFF2-40B4-BE49-F238E27FC236}">
                <a16:creationId xmlns:a16="http://schemas.microsoft.com/office/drawing/2014/main" id="{C351159A-712D-4433-BAEA-719E4DDDA89A}"/>
              </a:ext>
            </a:extLst>
          </p:cNvPr>
          <p:cNvSpPr/>
          <p:nvPr/>
        </p:nvSpPr>
        <p:spPr>
          <a:xfrm>
            <a:off x="5587687" y="5157480"/>
            <a:ext cx="3257930" cy="1026324"/>
          </a:xfrm>
          <a:prstGeom prst="round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2">
                    <a:lumMod val="10000"/>
                  </a:schemeClr>
                </a:solidFill>
                <a:latin typeface="Constantia" panose="02030602050306030303" pitchFamily="18" charset="0"/>
              </a:rPr>
              <a:t>Centres de Santé Partenaires</a:t>
            </a:r>
          </a:p>
        </p:txBody>
      </p:sp>
    </p:spTree>
    <p:extLst>
      <p:ext uri="{BB962C8B-B14F-4D97-AF65-F5344CB8AC3E}">
        <p14:creationId xmlns:p14="http://schemas.microsoft.com/office/powerpoint/2010/main" val="55641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55495" y="1473583"/>
            <a:ext cx="1330483" cy="451134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Espace réservé du contenu 1"/>
          <p:cNvSpPr txBox="1">
            <a:spLocks/>
          </p:cNvSpPr>
          <p:nvPr/>
        </p:nvSpPr>
        <p:spPr>
          <a:xfrm>
            <a:off x="-21878" y="1268760"/>
            <a:ext cx="9144000" cy="5589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600" dirty="0">
              <a:solidFill>
                <a:prstClr val="black"/>
              </a:solidFill>
            </a:endParaRPr>
          </a:p>
        </p:txBody>
      </p:sp>
      <p:sp>
        <p:nvSpPr>
          <p:cNvPr id="10" name="Rectangle 9"/>
          <p:cNvSpPr/>
          <p:nvPr/>
        </p:nvSpPr>
        <p:spPr>
          <a:xfrm>
            <a:off x="2245866" y="1395960"/>
            <a:ext cx="2304256" cy="8777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à coins arrondis 11"/>
          <p:cNvSpPr/>
          <p:nvPr/>
        </p:nvSpPr>
        <p:spPr>
          <a:xfrm>
            <a:off x="2778565" y="3068960"/>
            <a:ext cx="4889779" cy="755794"/>
          </a:xfrm>
          <a:prstGeom prst="roundRect">
            <a:avLst>
              <a:gd name="adj" fmla="val 705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3923927" y="4935589"/>
            <a:ext cx="1263321" cy="64036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ZoneTexte 13"/>
          <p:cNvSpPr txBox="1"/>
          <p:nvPr/>
        </p:nvSpPr>
        <p:spPr>
          <a:xfrm>
            <a:off x="3977862" y="5069084"/>
            <a:ext cx="1209386" cy="338554"/>
          </a:xfrm>
          <a:prstGeom prst="rect">
            <a:avLst/>
          </a:prstGeom>
          <a:noFill/>
        </p:spPr>
        <p:txBody>
          <a:bodyPr wrap="square" rtlCol="0">
            <a:spAutoFit/>
          </a:bodyPr>
          <a:lstStyle/>
          <a:p>
            <a:pPr algn="ctr"/>
            <a:r>
              <a:rPr lang="fr-FR" sz="1600" b="1" dirty="0">
                <a:solidFill>
                  <a:prstClr val="black"/>
                </a:solidFill>
              </a:rPr>
              <a:t>Madagascar</a:t>
            </a:r>
          </a:p>
        </p:txBody>
      </p:sp>
      <p:sp>
        <p:nvSpPr>
          <p:cNvPr id="15" name="Rectangle 14"/>
          <p:cNvSpPr/>
          <p:nvPr/>
        </p:nvSpPr>
        <p:spPr>
          <a:xfrm>
            <a:off x="5261962" y="4951047"/>
            <a:ext cx="1140412" cy="62490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ZoneTexte 15"/>
          <p:cNvSpPr txBox="1"/>
          <p:nvPr/>
        </p:nvSpPr>
        <p:spPr>
          <a:xfrm>
            <a:off x="5414278" y="5053695"/>
            <a:ext cx="817146" cy="369332"/>
          </a:xfrm>
          <a:prstGeom prst="rect">
            <a:avLst/>
          </a:prstGeom>
          <a:noFill/>
        </p:spPr>
        <p:txBody>
          <a:bodyPr wrap="square" rtlCol="0">
            <a:spAutoFit/>
          </a:bodyPr>
          <a:lstStyle/>
          <a:p>
            <a:pPr algn="ctr"/>
            <a:r>
              <a:rPr lang="fr-FR" b="1" dirty="0">
                <a:solidFill>
                  <a:prstClr val="black"/>
                </a:solidFill>
              </a:rPr>
              <a:t>Congo</a:t>
            </a:r>
          </a:p>
        </p:txBody>
      </p:sp>
      <p:sp>
        <p:nvSpPr>
          <p:cNvPr id="17" name="Rectangle 16"/>
          <p:cNvSpPr/>
          <p:nvPr/>
        </p:nvSpPr>
        <p:spPr>
          <a:xfrm>
            <a:off x="6469315" y="4953146"/>
            <a:ext cx="1199029" cy="62280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ZoneTexte 18"/>
          <p:cNvSpPr txBox="1"/>
          <p:nvPr/>
        </p:nvSpPr>
        <p:spPr>
          <a:xfrm>
            <a:off x="6402374" y="5074959"/>
            <a:ext cx="1265970" cy="369332"/>
          </a:xfrm>
          <a:prstGeom prst="rect">
            <a:avLst/>
          </a:prstGeom>
          <a:noFill/>
        </p:spPr>
        <p:txBody>
          <a:bodyPr wrap="square" rtlCol="0">
            <a:spAutoFit/>
          </a:bodyPr>
          <a:lstStyle>
            <a:defPPr>
              <a:defRPr lang="fr-FR"/>
            </a:defPPr>
            <a:lvl1pPr algn="ctr">
              <a:defRPr b="1"/>
            </a:lvl1pPr>
          </a:lstStyle>
          <a:p>
            <a:r>
              <a:rPr lang="fr-FR" dirty="0">
                <a:solidFill>
                  <a:prstClr val="black"/>
                </a:solidFill>
              </a:rPr>
              <a:t>Cameroun</a:t>
            </a:r>
          </a:p>
        </p:txBody>
      </p:sp>
      <p:sp>
        <p:nvSpPr>
          <p:cNvPr id="20" name="ZoneTexte 19"/>
          <p:cNvSpPr txBox="1"/>
          <p:nvPr/>
        </p:nvSpPr>
        <p:spPr>
          <a:xfrm>
            <a:off x="2339549" y="3117793"/>
            <a:ext cx="5695398" cy="707886"/>
          </a:xfrm>
          <a:prstGeom prst="rect">
            <a:avLst/>
          </a:prstGeom>
          <a:noFill/>
        </p:spPr>
        <p:txBody>
          <a:bodyPr wrap="square" rtlCol="0">
            <a:spAutoFit/>
          </a:bodyPr>
          <a:lstStyle/>
          <a:p>
            <a:pPr algn="ctr"/>
            <a:r>
              <a:rPr lang="fr-FR" sz="2000" b="1" i="1" dirty="0">
                <a:solidFill>
                  <a:prstClr val="black"/>
                </a:solidFill>
              </a:rPr>
              <a:t>Plateforme </a:t>
            </a:r>
            <a:r>
              <a:rPr lang="fr-FR" sz="2000" b="1" i="1" dirty="0" err="1">
                <a:solidFill>
                  <a:prstClr val="black"/>
                </a:solidFill>
              </a:rPr>
              <a:t>Multipays</a:t>
            </a:r>
            <a:r>
              <a:rPr lang="fr-FR" sz="2000" b="1" i="1" dirty="0">
                <a:solidFill>
                  <a:prstClr val="black"/>
                </a:solidFill>
              </a:rPr>
              <a:t> </a:t>
            </a:r>
          </a:p>
          <a:p>
            <a:pPr algn="ctr"/>
            <a:r>
              <a:rPr lang="fr-FR" sz="2000" b="1" i="1" dirty="0">
                <a:solidFill>
                  <a:prstClr val="black"/>
                </a:solidFill>
              </a:rPr>
              <a:t>basée à Kinshasa &amp; Paris</a:t>
            </a:r>
            <a:endParaRPr lang="fr-FR" sz="1100" b="1" i="1" dirty="0">
              <a:solidFill>
                <a:prstClr val="black"/>
              </a:solidFill>
            </a:endParaRPr>
          </a:p>
        </p:txBody>
      </p:sp>
      <p:sp>
        <p:nvSpPr>
          <p:cNvPr id="21" name="Rectangle 20"/>
          <p:cNvSpPr/>
          <p:nvPr/>
        </p:nvSpPr>
        <p:spPr>
          <a:xfrm>
            <a:off x="179512" y="4023409"/>
            <a:ext cx="1872208" cy="648072"/>
          </a:xfrm>
          <a:prstGeom prst="rect">
            <a:avLst/>
          </a:prstGeom>
          <a:solidFill>
            <a:srgbClr val="D2888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ZoneTexte 21"/>
          <p:cNvSpPr txBox="1"/>
          <p:nvPr/>
        </p:nvSpPr>
        <p:spPr>
          <a:xfrm>
            <a:off x="357017" y="4174859"/>
            <a:ext cx="1596884" cy="369332"/>
          </a:xfrm>
          <a:prstGeom prst="rect">
            <a:avLst/>
          </a:prstGeom>
          <a:solidFill>
            <a:srgbClr val="D28888"/>
          </a:solidFill>
        </p:spPr>
        <p:txBody>
          <a:bodyPr wrap="square" rtlCol="0">
            <a:spAutoFit/>
          </a:bodyPr>
          <a:lstStyle/>
          <a:p>
            <a:pPr algn="ctr"/>
            <a:r>
              <a:rPr lang="fr-FR" b="1" dirty="0">
                <a:solidFill>
                  <a:prstClr val="black"/>
                </a:solidFill>
              </a:rPr>
              <a:t>Necker</a:t>
            </a:r>
          </a:p>
        </p:txBody>
      </p:sp>
      <p:cxnSp>
        <p:nvCxnSpPr>
          <p:cNvPr id="23" name="Connecteur droit avec flèche 22"/>
          <p:cNvCxnSpPr>
            <a:stCxn id="21" idx="3"/>
          </p:cNvCxnSpPr>
          <p:nvPr/>
        </p:nvCxnSpPr>
        <p:spPr>
          <a:xfrm flipV="1">
            <a:off x="2051720" y="3465875"/>
            <a:ext cx="726845" cy="88157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13" idx="0"/>
            <a:endCxn id="12" idx="2"/>
          </p:cNvCxnSpPr>
          <p:nvPr/>
        </p:nvCxnSpPr>
        <p:spPr>
          <a:xfrm flipV="1">
            <a:off x="4555588" y="3824754"/>
            <a:ext cx="667867" cy="111083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15" idx="0"/>
            <a:endCxn id="12" idx="2"/>
          </p:cNvCxnSpPr>
          <p:nvPr/>
        </p:nvCxnSpPr>
        <p:spPr>
          <a:xfrm flipH="1" flipV="1">
            <a:off x="5223455" y="3824754"/>
            <a:ext cx="608713" cy="112629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endCxn id="12" idx="2"/>
          </p:cNvCxnSpPr>
          <p:nvPr/>
        </p:nvCxnSpPr>
        <p:spPr>
          <a:xfrm flipH="1" flipV="1">
            <a:off x="5223455" y="3824754"/>
            <a:ext cx="1888950" cy="11278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31" name="Imag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8973" y="1467967"/>
            <a:ext cx="2126421" cy="733714"/>
          </a:xfrm>
          <a:prstGeom prst="rect">
            <a:avLst/>
          </a:prstGeom>
        </p:spPr>
      </p:pic>
      <p:cxnSp>
        <p:nvCxnSpPr>
          <p:cNvPr id="32" name="Connecteur droit avec flèche 31"/>
          <p:cNvCxnSpPr>
            <a:stCxn id="10" idx="2"/>
            <a:endCxn id="12" idx="0"/>
          </p:cNvCxnSpPr>
          <p:nvPr/>
        </p:nvCxnSpPr>
        <p:spPr>
          <a:xfrm>
            <a:off x="3397994" y="2273689"/>
            <a:ext cx="1825461" cy="795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211130" y="1437938"/>
            <a:ext cx="2304256" cy="871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34" name="Connecteur droit avec flèche 33"/>
          <p:cNvCxnSpPr>
            <a:endCxn id="12" idx="0"/>
          </p:cNvCxnSpPr>
          <p:nvPr/>
        </p:nvCxnSpPr>
        <p:spPr>
          <a:xfrm flipH="1">
            <a:off x="5223455" y="2273689"/>
            <a:ext cx="1292761" cy="795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912" y="1565624"/>
            <a:ext cx="2176924" cy="61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pied de page 1"/>
          <p:cNvSpPr>
            <a:spLocks noGrp="1"/>
          </p:cNvSpPr>
          <p:nvPr>
            <p:ph type="ftr" sz="quarter" idx="11"/>
          </p:nvPr>
        </p:nvSpPr>
        <p:spPr/>
        <p:txBody>
          <a:bodyPr/>
          <a:lstStyle/>
          <a:p>
            <a:r>
              <a:rPr lang="fr-FR" dirty="0">
                <a:solidFill>
                  <a:prstClr val="black">
                    <a:tint val="75000"/>
                  </a:prstClr>
                </a:solidFill>
              </a:rPr>
              <a:t>Réunion de travail CP Multipays</a:t>
            </a:r>
          </a:p>
        </p:txBody>
      </p:sp>
      <p:sp>
        <p:nvSpPr>
          <p:cNvPr id="3" name="Espace réservé du numéro de diapositive 2"/>
          <p:cNvSpPr>
            <a:spLocks noGrp="1"/>
          </p:cNvSpPr>
          <p:nvPr>
            <p:ph type="sldNum" sz="quarter" idx="12"/>
          </p:nvPr>
        </p:nvSpPr>
        <p:spPr/>
        <p:txBody>
          <a:bodyPr/>
          <a:lstStyle/>
          <a:p>
            <a:fld id="{CE9ADA14-2433-40E1-B6DE-1740688FBC40}" type="slidenum">
              <a:rPr lang="fr-FR" smtClean="0">
                <a:solidFill>
                  <a:prstClr val="black">
                    <a:tint val="75000"/>
                  </a:prstClr>
                </a:solidFill>
              </a:rPr>
              <a:pPr/>
              <a:t>16</a:t>
            </a:fld>
            <a:endParaRPr lang="fr-FR">
              <a:solidFill>
                <a:prstClr val="black">
                  <a:tint val="75000"/>
                </a:prstClr>
              </a:solidFill>
            </a:endParaRPr>
          </a:p>
        </p:txBody>
      </p:sp>
      <p:sp>
        <p:nvSpPr>
          <p:cNvPr id="4" name="Espace réservé de la date 3"/>
          <p:cNvSpPr>
            <a:spLocks noGrp="1"/>
          </p:cNvSpPr>
          <p:nvPr>
            <p:ph type="dt" sz="half" idx="10"/>
          </p:nvPr>
        </p:nvSpPr>
        <p:spPr/>
        <p:txBody>
          <a:bodyPr/>
          <a:lstStyle/>
          <a:p>
            <a:r>
              <a:rPr lang="fr-FR">
                <a:solidFill>
                  <a:prstClr val="black">
                    <a:tint val="75000"/>
                  </a:prstClr>
                </a:solidFill>
              </a:rPr>
              <a:t>24/01/2012</a:t>
            </a:r>
          </a:p>
        </p:txBody>
      </p:sp>
      <p:sp>
        <p:nvSpPr>
          <p:cNvPr id="39" name="Rectangle 38"/>
          <p:cNvSpPr/>
          <p:nvPr/>
        </p:nvSpPr>
        <p:spPr>
          <a:xfrm>
            <a:off x="179512" y="2757118"/>
            <a:ext cx="1872208" cy="648072"/>
          </a:xfrm>
          <a:prstGeom prst="rect">
            <a:avLst/>
          </a:prstGeom>
          <a:solidFill>
            <a:srgbClr val="D2888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1" name="ZoneTexte 40"/>
          <p:cNvSpPr txBox="1"/>
          <p:nvPr/>
        </p:nvSpPr>
        <p:spPr>
          <a:xfrm>
            <a:off x="357017" y="2896488"/>
            <a:ext cx="1596884" cy="369332"/>
          </a:xfrm>
          <a:prstGeom prst="rect">
            <a:avLst/>
          </a:prstGeom>
          <a:solidFill>
            <a:srgbClr val="D28888"/>
          </a:solidFill>
        </p:spPr>
        <p:txBody>
          <a:bodyPr wrap="square" rtlCol="0">
            <a:spAutoFit/>
          </a:bodyPr>
          <a:lstStyle/>
          <a:p>
            <a:pPr algn="ctr"/>
            <a:r>
              <a:rPr lang="fr-FR" b="1" dirty="0">
                <a:solidFill>
                  <a:prstClr val="black"/>
                </a:solidFill>
              </a:rPr>
              <a:t>CRLD Mali</a:t>
            </a:r>
          </a:p>
        </p:txBody>
      </p:sp>
      <p:cxnSp>
        <p:nvCxnSpPr>
          <p:cNvPr id="42" name="Connecteur droit avec flèche 41"/>
          <p:cNvCxnSpPr>
            <a:stCxn id="39" idx="3"/>
          </p:cNvCxnSpPr>
          <p:nvPr/>
        </p:nvCxnSpPr>
        <p:spPr>
          <a:xfrm>
            <a:off x="2051720" y="3081154"/>
            <a:ext cx="726845" cy="3847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610737" y="4941168"/>
            <a:ext cx="1263321" cy="64807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prstClr val="black"/>
                </a:solidFill>
              </a:rPr>
              <a:t>RDC</a:t>
            </a:r>
          </a:p>
        </p:txBody>
      </p:sp>
      <p:sp>
        <p:nvSpPr>
          <p:cNvPr id="40" name="Rectangle 39"/>
          <p:cNvSpPr/>
          <p:nvPr/>
        </p:nvSpPr>
        <p:spPr>
          <a:xfrm>
            <a:off x="7875753" y="2474626"/>
            <a:ext cx="1142032" cy="2123658"/>
          </a:xfrm>
          <a:prstGeom prst="rect">
            <a:avLst/>
          </a:prstGeom>
        </p:spPr>
        <p:txBody>
          <a:bodyPr wrap="square">
            <a:spAutoFit/>
          </a:bodyPr>
          <a:lstStyle/>
          <a:p>
            <a:pPr algn="ctr"/>
            <a:r>
              <a:rPr lang="fr-FR" sz="1200" b="1" u="sng" dirty="0">
                <a:solidFill>
                  <a:prstClr val="black"/>
                </a:solidFill>
              </a:rPr>
              <a:t>REDAC</a:t>
            </a:r>
          </a:p>
          <a:p>
            <a:pPr algn="ctr"/>
            <a:endParaRPr lang="fr-FR" sz="1100" dirty="0">
              <a:solidFill>
                <a:prstClr val="black"/>
              </a:solidFill>
            </a:endParaRPr>
          </a:p>
          <a:p>
            <a:pPr algn="ctr"/>
            <a:r>
              <a:rPr lang="fr-FR" sz="1000" dirty="0">
                <a:solidFill>
                  <a:prstClr val="black"/>
                </a:solidFill>
              </a:rPr>
              <a:t>3 </a:t>
            </a:r>
            <a:r>
              <a:rPr lang="fr-FR" sz="1100" b="1" dirty="0">
                <a:solidFill>
                  <a:prstClr val="black"/>
                </a:solidFill>
              </a:rPr>
              <a:t>congrès annuels, publications et plaidoyer au niveau international</a:t>
            </a:r>
          </a:p>
          <a:p>
            <a:pPr algn="ctr"/>
            <a:endParaRPr lang="fr-FR" sz="1000" dirty="0">
              <a:solidFill>
                <a:prstClr val="black"/>
              </a:solidFill>
            </a:endParaRPr>
          </a:p>
          <a:p>
            <a:pPr algn="ctr"/>
            <a:r>
              <a:rPr lang="fr-FR" sz="1100" b="1" dirty="0">
                <a:solidFill>
                  <a:prstClr val="black"/>
                </a:solidFill>
              </a:rPr>
              <a:t>Responsable de la base de données </a:t>
            </a:r>
          </a:p>
        </p:txBody>
      </p:sp>
      <p:cxnSp>
        <p:nvCxnSpPr>
          <p:cNvPr id="43" name="Connecteur droit avec flèche 42"/>
          <p:cNvCxnSpPr>
            <a:endCxn id="12" idx="2"/>
          </p:cNvCxnSpPr>
          <p:nvPr/>
        </p:nvCxnSpPr>
        <p:spPr>
          <a:xfrm flipV="1">
            <a:off x="3190175" y="3824754"/>
            <a:ext cx="2033280" cy="10970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6" name="Rectangle 36">
            <a:extLst>
              <a:ext uri="{FF2B5EF4-FFF2-40B4-BE49-F238E27FC236}">
                <a16:creationId xmlns:a16="http://schemas.microsoft.com/office/drawing/2014/main" id="{9DEF18D6-8717-48D4-B88C-401F056107F1}"/>
              </a:ext>
            </a:extLst>
          </p:cNvPr>
          <p:cNvSpPr>
            <a:spLocks noChangeArrowheads="1"/>
          </p:cNvSpPr>
          <p:nvPr/>
        </p:nvSpPr>
        <p:spPr bwMode="auto">
          <a:xfrm>
            <a:off x="-12014" y="182691"/>
            <a:ext cx="9144000" cy="739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Convention Programme – </a:t>
            </a:r>
            <a:r>
              <a:rPr lang="fr-FR" sz="2800" b="1" dirty="0">
                <a:solidFill>
                  <a:prstClr val="white"/>
                </a:solidFill>
                <a:cs typeface="Arial" charset="0"/>
              </a:rPr>
              <a:t>Dispositif institutionnel</a:t>
            </a:r>
            <a:endParaRPr lang="fr-FR" sz="3600" b="1" dirty="0">
              <a:solidFill>
                <a:prstClr val="white"/>
              </a:solidFill>
              <a:cs typeface="Arial" charset="0"/>
            </a:endParaRPr>
          </a:p>
        </p:txBody>
      </p:sp>
    </p:spTree>
    <p:extLst>
      <p:ext uri="{BB962C8B-B14F-4D97-AF65-F5344CB8AC3E}">
        <p14:creationId xmlns:p14="http://schemas.microsoft.com/office/powerpoint/2010/main" val="3916957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a:extLst>
              <a:ext uri="{FF2B5EF4-FFF2-40B4-BE49-F238E27FC236}">
                <a16:creationId xmlns:a16="http://schemas.microsoft.com/office/drawing/2014/main" id="{C702ABDB-CBFE-452E-B14D-02ABE9FF2326}"/>
              </a:ext>
            </a:extLst>
          </p:cNvPr>
          <p:cNvSpPr>
            <a:spLocks noChangeArrowheads="1"/>
          </p:cNvSpPr>
          <p:nvPr/>
        </p:nvSpPr>
        <p:spPr bwMode="auto">
          <a:xfrm>
            <a:off x="-12014" y="182691"/>
            <a:ext cx="9144000" cy="739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Convention Programme – </a:t>
            </a:r>
            <a:r>
              <a:rPr lang="fr-FR" sz="2800" b="1" dirty="0">
                <a:solidFill>
                  <a:prstClr val="white"/>
                </a:solidFill>
                <a:cs typeface="Arial" charset="0"/>
              </a:rPr>
              <a:t>Bilan 2014 - 2016</a:t>
            </a:r>
            <a:endParaRPr lang="fr-FR" sz="3600" b="1" dirty="0">
              <a:solidFill>
                <a:prstClr val="white"/>
              </a:solidFill>
              <a:cs typeface="Arial" charset="0"/>
            </a:endParaRPr>
          </a:p>
        </p:txBody>
      </p:sp>
      <p:sp>
        <p:nvSpPr>
          <p:cNvPr id="5" name="Ellipse 4">
            <a:extLst>
              <a:ext uri="{FF2B5EF4-FFF2-40B4-BE49-F238E27FC236}">
                <a16:creationId xmlns:a16="http://schemas.microsoft.com/office/drawing/2014/main" id="{A33C5600-1B0B-46E9-B3AF-3205126BB002}"/>
              </a:ext>
            </a:extLst>
          </p:cNvPr>
          <p:cNvSpPr/>
          <p:nvPr/>
        </p:nvSpPr>
        <p:spPr>
          <a:xfrm>
            <a:off x="451641" y="1124743"/>
            <a:ext cx="2232248" cy="205548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77</a:t>
            </a:r>
            <a:r>
              <a:rPr lang="fr-FR" sz="2000" dirty="0"/>
              <a:t> </a:t>
            </a:r>
            <a:r>
              <a:rPr lang="fr-FR" sz="2200" dirty="0"/>
              <a:t>Centres de santé partenaires</a:t>
            </a:r>
          </a:p>
        </p:txBody>
      </p:sp>
      <p:sp>
        <p:nvSpPr>
          <p:cNvPr id="7" name="Ellipse 6">
            <a:extLst>
              <a:ext uri="{FF2B5EF4-FFF2-40B4-BE49-F238E27FC236}">
                <a16:creationId xmlns:a16="http://schemas.microsoft.com/office/drawing/2014/main" id="{58DCCE13-C10E-4DB5-A138-D1B30CD3C047}"/>
              </a:ext>
            </a:extLst>
          </p:cNvPr>
          <p:cNvSpPr/>
          <p:nvPr/>
        </p:nvSpPr>
        <p:spPr>
          <a:xfrm>
            <a:off x="1436515" y="2706442"/>
            <a:ext cx="2328097" cy="210502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4</a:t>
            </a:r>
            <a:r>
              <a:rPr lang="fr-FR" dirty="0"/>
              <a:t> </a:t>
            </a:r>
            <a:r>
              <a:rPr lang="fr-FR" sz="2200" dirty="0"/>
              <a:t>Laboratoires équipés et fonctionnels</a:t>
            </a:r>
          </a:p>
        </p:txBody>
      </p:sp>
      <p:sp>
        <p:nvSpPr>
          <p:cNvPr id="8" name="Ellipse 7">
            <a:extLst>
              <a:ext uri="{FF2B5EF4-FFF2-40B4-BE49-F238E27FC236}">
                <a16:creationId xmlns:a16="http://schemas.microsoft.com/office/drawing/2014/main" id="{7C94238D-59C6-4FC5-B0E3-A22A370F36ED}"/>
              </a:ext>
            </a:extLst>
          </p:cNvPr>
          <p:cNvSpPr/>
          <p:nvPr/>
        </p:nvSpPr>
        <p:spPr>
          <a:xfrm>
            <a:off x="2992997" y="1469726"/>
            <a:ext cx="2169131" cy="206838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746</a:t>
            </a:r>
            <a:r>
              <a:rPr lang="fr-FR" dirty="0"/>
              <a:t> </a:t>
            </a:r>
            <a:r>
              <a:rPr lang="fr-FR" sz="2200" dirty="0"/>
              <a:t>Personnels formés à la prise en charge</a:t>
            </a:r>
          </a:p>
        </p:txBody>
      </p:sp>
      <p:sp>
        <p:nvSpPr>
          <p:cNvPr id="9" name="Ellipse 8">
            <a:extLst>
              <a:ext uri="{FF2B5EF4-FFF2-40B4-BE49-F238E27FC236}">
                <a16:creationId xmlns:a16="http://schemas.microsoft.com/office/drawing/2014/main" id="{561AF00D-7FD8-4D46-87FB-CBFDF8308912}"/>
              </a:ext>
            </a:extLst>
          </p:cNvPr>
          <p:cNvSpPr/>
          <p:nvPr/>
        </p:nvSpPr>
        <p:spPr>
          <a:xfrm>
            <a:off x="4576695" y="2643664"/>
            <a:ext cx="2257400" cy="212672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76 895</a:t>
            </a:r>
            <a:r>
              <a:rPr lang="fr-FR" dirty="0"/>
              <a:t> Personnes dépistées</a:t>
            </a:r>
          </a:p>
        </p:txBody>
      </p:sp>
      <p:sp>
        <p:nvSpPr>
          <p:cNvPr id="10" name="ZoneTexte 9">
            <a:extLst>
              <a:ext uri="{FF2B5EF4-FFF2-40B4-BE49-F238E27FC236}">
                <a16:creationId xmlns:a16="http://schemas.microsoft.com/office/drawing/2014/main" id="{BFD31EF2-C7E0-4B63-BA03-7BEEB6470238}"/>
              </a:ext>
            </a:extLst>
          </p:cNvPr>
          <p:cNvSpPr txBox="1"/>
          <p:nvPr/>
        </p:nvSpPr>
        <p:spPr>
          <a:xfrm>
            <a:off x="157394" y="5072856"/>
            <a:ext cx="8974592" cy="1415772"/>
          </a:xfrm>
          <a:prstGeom prst="rect">
            <a:avLst/>
          </a:prstGeom>
          <a:noFill/>
        </p:spPr>
        <p:txBody>
          <a:bodyPr wrap="square" rtlCol="0">
            <a:spAutoFit/>
          </a:bodyPr>
          <a:lstStyle/>
          <a:p>
            <a:pPr marL="342900" indent="-342900">
              <a:buFont typeface="Wingdings" panose="05000000000000000000" pitchFamily="2" charset="2"/>
              <a:buChar char="Ø"/>
            </a:pPr>
            <a:r>
              <a:rPr lang="fr-FR" sz="2400" dirty="0"/>
              <a:t>Des dizaines de milliers de personnes sensibilisées </a:t>
            </a:r>
          </a:p>
          <a:p>
            <a:r>
              <a:rPr lang="fr-FR" sz="1600" dirty="0"/>
              <a:t>(interventions dans les écoles, envois de SMS, spots publicitaires)</a:t>
            </a:r>
          </a:p>
          <a:p>
            <a:pPr marL="342900" indent="-342900">
              <a:buFont typeface="Wingdings" panose="05000000000000000000" pitchFamily="2" charset="2"/>
              <a:buChar char="Ø"/>
            </a:pPr>
            <a:r>
              <a:rPr lang="fr-FR" sz="2200" dirty="0"/>
              <a:t>Réalisation d’un film de sensibilisation</a:t>
            </a:r>
          </a:p>
          <a:p>
            <a:pPr marL="342900" indent="-342900">
              <a:buFont typeface="Wingdings" panose="05000000000000000000" pitchFamily="2" charset="2"/>
              <a:buChar char="Ø"/>
            </a:pPr>
            <a:r>
              <a:rPr lang="fr-FR" sz="2400" dirty="0"/>
              <a:t>Organisation de 2 congrès et 1 workshop REDAC</a:t>
            </a:r>
          </a:p>
        </p:txBody>
      </p:sp>
      <p:sp>
        <p:nvSpPr>
          <p:cNvPr id="6" name="Ellipse 5">
            <a:extLst>
              <a:ext uri="{FF2B5EF4-FFF2-40B4-BE49-F238E27FC236}">
                <a16:creationId xmlns:a16="http://schemas.microsoft.com/office/drawing/2014/main" id="{758BAFFF-4A54-4B27-9815-9998DC938FF0}"/>
              </a:ext>
            </a:extLst>
          </p:cNvPr>
          <p:cNvSpPr/>
          <p:nvPr/>
        </p:nvSpPr>
        <p:spPr>
          <a:xfrm>
            <a:off x="6029943" y="1124743"/>
            <a:ext cx="2540716" cy="243846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2 335 </a:t>
            </a:r>
            <a:r>
              <a:rPr lang="fr-FR" dirty="0"/>
              <a:t>Drépanocytaires suivis</a:t>
            </a:r>
          </a:p>
        </p:txBody>
      </p:sp>
      <p:pic>
        <p:nvPicPr>
          <p:cNvPr id="12" name="Image 11">
            <a:extLst>
              <a:ext uri="{FF2B5EF4-FFF2-40B4-BE49-F238E27FC236}">
                <a16:creationId xmlns:a16="http://schemas.microsoft.com/office/drawing/2014/main" id="{C8E73563-0C63-4A25-B403-9C062AEB9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049" y="3854420"/>
            <a:ext cx="2116951" cy="3003580"/>
          </a:xfrm>
          <a:prstGeom prst="rect">
            <a:avLst/>
          </a:prstGeom>
        </p:spPr>
      </p:pic>
    </p:spTree>
    <p:extLst>
      <p:ext uri="{BB962C8B-B14F-4D97-AF65-F5344CB8AC3E}">
        <p14:creationId xmlns:p14="http://schemas.microsoft.com/office/powerpoint/2010/main" val="77162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40E792-F1A0-43BC-9F4C-7914457BC669}"/>
              </a:ext>
            </a:extLst>
          </p:cNvPr>
          <p:cNvSpPr>
            <a:spLocks noGrp="1"/>
          </p:cNvSpPr>
          <p:nvPr>
            <p:ph idx="1"/>
          </p:nvPr>
        </p:nvSpPr>
        <p:spPr>
          <a:xfrm>
            <a:off x="378350" y="1299779"/>
            <a:ext cx="8363272" cy="820687"/>
          </a:xfrm>
        </p:spPr>
        <p:txBody>
          <a:bodyPr>
            <a:normAutofit/>
          </a:bodyPr>
          <a:lstStyle/>
          <a:p>
            <a:pPr marL="0" indent="0">
              <a:buNone/>
            </a:pPr>
            <a:r>
              <a:rPr lang="fr-FR" sz="2200" b="1" dirty="0"/>
              <a:t>Finalisation de la Phase I (2014-2017) </a:t>
            </a:r>
            <a:r>
              <a:rPr lang="fr-FR" sz="2200" dirty="0"/>
              <a:t>– Evaluation externe du programme multi-pays (en cours)</a:t>
            </a:r>
          </a:p>
          <a:p>
            <a:pPr marL="0" indent="0">
              <a:buNone/>
            </a:pPr>
            <a:endParaRPr lang="fr-FR" sz="2200" dirty="0"/>
          </a:p>
        </p:txBody>
      </p:sp>
      <p:sp>
        <p:nvSpPr>
          <p:cNvPr id="4" name="Rectangle 36">
            <a:extLst>
              <a:ext uri="{FF2B5EF4-FFF2-40B4-BE49-F238E27FC236}">
                <a16:creationId xmlns:a16="http://schemas.microsoft.com/office/drawing/2014/main" id="{017B9E16-15A0-4816-BE79-03D332AE76BE}"/>
              </a:ext>
            </a:extLst>
          </p:cNvPr>
          <p:cNvSpPr>
            <a:spLocks noChangeArrowheads="1"/>
          </p:cNvSpPr>
          <p:nvPr/>
        </p:nvSpPr>
        <p:spPr bwMode="auto">
          <a:xfrm>
            <a:off x="-12014" y="182691"/>
            <a:ext cx="9144000" cy="7395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Convention Programme – </a:t>
            </a:r>
            <a:r>
              <a:rPr lang="fr-FR" sz="2800" b="1" dirty="0">
                <a:solidFill>
                  <a:prstClr val="white"/>
                </a:solidFill>
                <a:cs typeface="Arial" charset="0"/>
              </a:rPr>
              <a:t>Aujourd’hui</a:t>
            </a:r>
            <a:endParaRPr lang="fr-FR" sz="3600" b="1" dirty="0">
              <a:solidFill>
                <a:prstClr val="white"/>
              </a:solidFill>
              <a:cs typeface="Arial" charset="0"/>
            </a:endParaRPr>
          </a:p>
        </p:txBody>
      </p:sp>
      <p:sp>
        <p:nvSpPr>
          <p:cNvPr id="5" name="Espace réservé du contenu 2">
            <a:extLst>
              <a:ext uri="{FF2B5EF4-FFF2-40B4-BE49-F238E27FC236}">
                <a16:creationId xmlns:a16="http://schemas.microsoft.com/office/drawing/2014/main" id="{F187C2B8-997A-45C5-A801-CF93D75514CF}"/>
              </a:ext>
            </a:extLst>
          </p:cNvPr>
          <p:cNvSpPr txBox="1">
            <a:spLocks/>
          </p:cNvSpPr>
          <p:nvPr/>
        </p:nvSpPr>
        <p:spPr>
          <a:xfrm>
            <a:off x="3978978" y="2498022"/>
            <a:ext cx="4877639" cy="43599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200" b="1" dirty="0"/>
              <a:t>Préparation de la Phase II (2018-2020) </a:t>
            </a:r>
          </a:p>
          <a:p>
            <a:pPr marL="0" indent="0">
              <a:buFont typeface="Arial" panose="020B0604020202020204" pitchFamily="34" charset="0"/>
              <a:buNone/>
            </a:pPr>
            <a:endParaRPr lang="fr-FR" sz="2200" b="1" dirty="0"/>
          </a:p>
          <a:p>
            <a:pPr marL="0" indent="0">
              <a:buFont typeface="Arial" panose="020B0604020202020204" pitchFamily="34" charset="0"/>
              <a:buNone/>
            </a:pPr>
            <a:r>
              <a:rPr lang="fr-FR" sz="2200" b="1" dirty="0"/>
              <a:t>Objectifs: </a:t>
            </a:r>
          </a:p>
          <a:p>
            <a:pPr marL="0" indent="0">
              <a:buNone/>
            </a:pPr>
            <a:r>
              <a:rPr lang="fr-FR" sz="2200" dirty="0"/>
              <a:t>Renforcer, consolider et étendre le programme</a:t>
            </a:r>
          </a:p>
          <a:p>
            <a:pPr marL="0" indent="0">
              <a:buNone/>
            </a:pPr>
            <a:r>
              <a:rPr lang="fr-FR" sz="2200" dirty="0"/>
              <a:t>Consolidation des  différents volets et innovations dans les activités</a:t>
            </a:r>
          </a:p>
          <a:p>
            <a:pPr marL="0" indent="0">
              <a:buNone/>
            </a:pPr>
            <a:r>
              <a:rPr lang="fr-FR" sz="2200" u="sng" dirty="0"/>
              <a:t>Ex:</a:t>
            </a:r>
            <a:r>
              <a:rPr lang="fr-FR" sz="2200" dirty="0"/>
              <a:t> introduction de tests de dépistage rapide, formations en E-learning, structuration plaidoyer, élargissement REDAC</a:t>
            </a:r>
          </a:p>
          <a:p>
            <a:pPr marL="0" indent="0">
              <a:buFont typeface="Arial" panose="020B0604020202020204" pitchFamily="34" charset="0"/>
              <a:buNone/>
            </a:pPr>
            <a:endParaRPr lang="fr-FR" sz="2200" dirty="0"/>
          </a:p>
        </p:txBody>
      </p:sp>
      <p:pic>
        <p:nvPicPr>
          <p:cNvPr id="7" name="Image 6">
            <a:extLst>
              <a:ext uri="{FF2B5EF4-FFF2-40B4-BE49-F238E27FC236}">
                <a16:creationId xmlns:a16="http://schemas.microsoft.com/office/drawing/2014/main" id="{081E47E8-3E24-47D0-8C0E-1984694E4E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723" y="2309585"/>
            <a:ext cx="2862064" cy="4293096"/>
          </a:xfrm>
          <a:prstGeom prst="rect">
            <a:avLst/>
          </a:prstGeom>
        </p:spPr>
      </p:pic>
    </p:spTree>
    <p:extLst>
      <p:ext uri="{BB962C8B-B14F-4D97-AF65-F5344CB8AC3E}">
        <p14:creationId xmlns:p14="http://schemas.microsoft.com/office/powerpoint/2010/main" val="98860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3832440"/>
            <a:ext cx="9142438" cy="1756800"/>
          </a:xfrm>
          <a:prstGeom prst="rect">
            <a:avLst/>
          </a:prstGeom>
          <a:solidFill>
            <a:srgbClr val="C00000"/>
          </a:solidFill>
          <a:ln>
            <a:noFill/>
          </a:ln>
          <a:extLst/>
        </p:spPr>
        <p:txBody>
          <a:bodyPr wrap="none" anchor="ctr"/>
          <a:lstStyle/>
          <a:p>
            <a:pPr marL="3257550" lvl="6" indent="-514350">
              <a:buFont typeface="+mj-lt"/>
              <a:buAutoNum type="arabicPeriod"/>
            </a:pPr>
            <a:r>
              <a:rPr lang="fr-FR" sz="2800" dirty="0">
                <a:solidFill>
                  <a:schemeClr val="bg1"/>
                </a:solidFill>
                <a:cs typeface="Arial" pitchFamily="34" charset="0"/>
              </a:rPr>
              <a:t>CHME - Monkole</a:t>
            </a:r>
          </a:p>
          <a:p>
            <a:pPr marL="3257550" lvl="6" indent="-514350">
              <a:buFont typeface="+mj-lt"/>
              <a:buAutoNum type="arabicPeriod"/>
            </a:pPr>
            <a:r>
              <a:rPr lang="fr-FR" sz="2800" dirty="0">
                <a:solidFill>
                  <a:schemeClr val="bg1"/>
                </a:solidFill>
                <a:cs typeface="Arial" pitchFamily="34" charset="0"/>
              </a:rPr>
              <a:t>CP Drépanocytose</a:t>
            </a:r>
          </a:p>
          <a:p>
            <a:pPr marL="3257550" lvl="6" indent="-514350">
              <a:buFont typeface="+mj-lt"/>
              <a:buAutoNum type="arabicPeriod"/>
            </a:pPr>
            <a:r>
              <a:rPr lang="fr-FR" sz="2800" b="1" dirty="0">
                <a:solidFill>
                  <a:schemeClr val="bg1"/>
                </a:solidFill>
                <a:cs typeface="Arial" pitchFamily="34" charset="0"/>
              </a:rPr>
              <a:t>PASS</a:t>
            </a:r>
          </a:p>
          <a:p>
            <a:pPr marL="3257550" lvl="6" indent="-514350">
              <a:buFont typeface="+mj-lt"/>
              <a:buAutoNum type="arabicPeriod"/>
            </a:pPr>
            <a:r>
              <a:rPr lang="fr-FR" sz="2800" dirty="0">
                <a:solidFill>
                  <a:schemeClr val="bg1"/>
                </a:solidFill>
                <a:cs typeface="Arial" pitchFamily="34" charset="0"/>
              </a:rPr>
              <a:t>COA Alep</a:t>
            </a:r>
          </a:p>
        </p:txBody>
      </p:sp>
      <p:sp>
        <p:nvSpPr>
          <p:cNvPr id="2051" name="Rectangle 4"/>
          <p:cNvSpPr>
            <a:spLocks noChangeArrowheads="1"/>
          </p:cNvSpPr>
          <p:nvPr/>
        </p:nvSpPr>
        <p:spPr bwMode="auto">
          <a:xfrm>
            <a:off x="526647" y="4077072"/>
            <a:ext cx="69453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6000" rIns="36000" bIns="360000" anchor="ctr"/>
          <a:lstStyle/>
          <a:p>
            <a:endParaRPr lang="fr-FR">
              <a:cs typeface="Arial" pitchFamily="34" charset="0"/>
            </a:endParaRPr>
          </a:p>
        </p:txBody>
      </p:sp>
      <p:pic>
        <p:nvPicPr>
          <p:cNvPr id="2052" name="Picture 5" descr="logoIECD"/>
          <p:cNvPicPr>
            <a:picLocks noChangeAspect="1" noChangeArrowheads="1"/>
          </p:cNvPicPr>
          <p:nvPr/>
        </p:nvPicPr>
        <p:blipFill>
          <a:blip r:embed="rId2">
            <a:extLst>
              <a:ext uri="{28A0092B-C50C-407E-A947-70E740481C1C}">
                <a14:useLocalDpi xmlns:a14="http://schemas.microsoft.com/office/drawing/2010/main" val="0"/>
              </a:ext>
            </a:extLst>
          </a:blip>
          <a:srcRect l="29353" r="28001" b="22487"/>
          <a:stretch>
            <a:fillRect/>
          </a:stretch>
        </p:blipFill>
        <p:spPr bwMode="auto">
          <a:xfrm>
            <a:off x="6300192" y="61526"/>
            <a:ext cx="24098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Logo semeu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1556792"/>
            <a:ext cx="4111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p:cNvSpPr>
            <a:spLocks noGrp="1"/>
          </p:cNvSpPr>
          <p:nvPr>
            <p:ph type="ftr" sz="quarter" idx="11"/>
          </p:nvPr>
        </p:nvSpPr>
        <p:spPr bwMode="auto">
          <a:xfrm>
            <a:off x="2411413" y="6309321"/>
            <a:ext cx="4897437" cy="50423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fr-FR" dirty="0">
                <a:solidFill>
                  <a:srgbClr val="C00000"/>
                </a:solidFill>
                <a:cs typeface="Arial" charset="0"/>
              </a:rPr>
              <a:t>Assemblée Générale-   28 Juin 2013</a:t>
            </a:r>
            <a:endParaRPr lang="fr-FR" u="sng" dirty="0">
              <a:solidFill>
                <a:srgbClr val="C00000"/>
              </a:solidFill>
              <a:cs typeface="Arial" charset="0"/>
            </a:endParaRPr>
          </a:p>
          <a:p>
            <a:pPr fontAlgn="base">
              <a:spcBef>
                <a:spcPct val="0"/>
              </a:spcBef>
              <a:spcAft>
                <a:spcPct val="0"/>
              </a:spcAft>
            </a:pPr>
            <a:r>
              <a:rPr lang="fr-FR" sz="1100" dirty="0">
                <a:solidFill>
                  <a:prstClr val="black"/>
                </a:solidFill>
                <a:cs typeface="Arial" charset="0"/>
              </a:rPr>
              <a:t>Institut Européen de Coopération et de Développement – www.iecd.org</a:t>
            </a:r>
          </a:p>
          <a:p>
            <a:pPr fontAlgn="base">
              <a:spcBef>
                <a:spcPct val="0"/>
              </a:spcBef>
              <a:spcAft>
                <a:spcPct val="0"/>
              </a:spcAft>
            </a:pPr>
            <a:endParaRPr lang="fr-FR" sz="1100" dirty="0">
              <a:solidFill>
                <a:prstClr val="black"/>
              </a:solidFill>
              <a:cs typeface="Arial" charset="0"/>
            </a:endParaRPr>
          </a:p>
        </p:txBody>
      </p:sp>
      <p:sp>
        <p:nvSpPr>
          <p:cNvPr id="7" name="Flèche droite 6"/>
          <p:cNvSpPr/>
          <p:nvPr/>
        </p:nvSpPr>
        <p:spPr>
          <a:xfrm>
            <a:off x="2231393" y="4764689"/>
            <a:ext cx="360040" cy="237666"/>
          </a:xfrm>
          <a:prstGeom prst="rightArrow">
            <a:avLst/>
          </a:prstGeom>
          <a:ln w="19050">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88643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F9941B-6463-4B26-AA39-B004BC083F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32" b="12730"/>
          <a:stretch/>
        </p:blipFill>
        <p:spPr>
          <a:xfrm>
            <a:off x="0" y="0"/>
            <a:ext cx="9144000" cy="5688000"/>
          </a:xfrm>
          <a:prstGeom prst="rect">
            <a:avLst/>
          </a:prstGeom>
        </p:spPr>
      </p:pic>
      <p:sp>
        <p:nvSpPr>
          <p:cNvPr id="2050" name="Rectangle 2"/>
          <p:cNvSpPr>
            <a:spLocks noChangeArrowheads="1"/>
          </p:cNvSpPr>
          <p:nvPr/>
        </p:nvSpPr>
        <p:spPr bwMode="auto">
          <a:xfrm>
            <a:off x="0" y="4437112"/>
            <a:ext cx="9144000" cy="1756916"/>
          </a:xfrm>
          <a:prstGeom prst="rect">
            <a:avLst/>
          </a:prstGeom>
          <a:solidFill>
            <a:srgbClr val="C00000"/>
          </a:solidFill>
          <a:ln>
            <a:noFill/>
          </a:ln>
          <a:extLst/>
        </p:spPr>
        <p:txBody>
          <a:bodyPr wrap="none" anchor="ctr"/>
          <a:lstStyle/>
          <a:p>
            <a:pPr marL="3257550" lvl="6" indent="-514350">
              <a:lnSpc>
                <a:spcPts val="3360"/>
              </a:lnSpc>
              <a:buFont typeface="+mj-lt"/>
              <a:buAutoNum type="arabicPeriod"/>
            </a:pPr>
            <a:r>
              <a:rPr lang="fr-FR" sz="2400" b="1" dirty="0">
                <a:solidFill>
                  <a:schemeClr val="bg1"/>
                </a:solidFill>
                <a:latin typeface="+mj-lt"/>
                <a:cs typeface="Arial" pitchFamily="34" charset="0"/>
              </a:rPr>
              <a:t>CHME - Monkole</a:t>
            </a:r>
          </a:p>
          <a:p>
            <a:pPr marL="3257550" lvl="6" indent="-514350">
              <a:lnSpc>
                <a:spcPts val="3360"/>
              </a:lnSpc>
              <a:buFont typeface="+mj-lt"/>
              <a:buAutoNum type="arabicPeriod"/>
            </a:pPr>
            <a:r>
              <a:rPr lang="fr-FR" sz="2400" dirty="0">
                <a:solidFill>
                  <a:schemeClr val="bg1"/>
                </a:solidFill>
                <a:latin typeface="+mj-lt"/>
                <a:cs typeface="Arial" pitchFamily="34" charset="0"/>
              </a:rPr>
              <a:t>CP Drépanocytose</a:t>
            </a:r>
          </a:p>
          <a:p>
            <a:pPr marL="3257550" lvl="6" indent="-514350">
              <a:lnSpc>
                <a:spcPts val="3360"/>
              </a:lnSpc>
              <a:buFont typeface="+mj-lt"/>
              <a:buAutoNum type="arabicPeriod"/>
            </a:pPr>
            <a:r>
              <a:rPr lang="fr-FR" sz="2400" dirty="0">
                <a:solidFill>
                  <a:schemeClr val="bg1"/>
                </a:solidFill>
                <a:latin typeface="+mj-lt"/>
                <a:cs typeface="Arial" pitchFamily="34" charset="0"/>
              </a:rPr>
              <a:t>PASS</a:t>
            </a:r>
          </a:p>
          <a:p>
            <a:pPr marL="3257550" lvl="6" indent="-514350">
              <a:lnSpc>
                <a:spcPts val="3360"/>
              </a:lnSpc>
              <a:buFont typeface="+mj-lt"/>
              <a:buAutoNum type="arabicPeriod"/>
            </a:pPr>
            <a:r>
              <a:rPr lang="fr-FR" sz="2400" dirty="0">
                <a:solidFill>
                  <a:schemeClr val="bg1"/>
                </a:solidFill>
                <a:latin typeface="+mj-lt"/>
                <a:cs typeface="Arial" pitchFamily="34" charset="0"/>
              </a:rPr>
              <a:t>COA Alep</a:t>
            </a:r>
            <a:r>
              <a:rPr lang="fr-FR" sz="2800" b="1" dirty="0">
                <a:solidFill>
                  <a:schemeClr val="bg1"/>
                </a:solidFill>
                <a:cs typeface="Arial" pitchFamily="34" charset="0"/>
              </a:rPr>
              <a:t>		</a:t>
            </a:r>
          </a:p>
        </p:txBody>
      </p:sp>
      <p:sp>
        <p:nvSpPr>
          <p:cNvPr id="2051" name="Rectangle 4"/>
          <p:cNvSpPr>
            <a:spLocks noChangeArrowheads="1"/>
          </p:cNvSpPr>
          <p:nvPr/>
        </p:nvSpPr>
        <p:spPr bwMode="auto">
          <a:xfrm>
            <a:off x="526647" y="4077072"/>
            <a:ext cx="69453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6000" rIns="36000" bIns="360000" anchor="ctr"/>
          <a:lstStyle/>
          <a:p>
            <a:endParaRPr lang="fr-FR">
              <a:cs typeface="Arial" pitchFamily="34" charset="0"/>
            </a:endParaRPr>
          </a:p>
        </p:txBody>
      </p:sp>
      <p:sp>
        <p:nvSpPr>
          <p:cNvPr id="10" name="Espace réservé du pied de page 4"/>
          <p:cNvSpPr>
            <a:spLocks noGrp="1"/>
          </p:cNvSpPr>
          <p:nvPr>
            <p:ph type="ftr" sz="quarter" idx="11"/>
          </p:nvPr>
        </p:nvSpPr>
        <p:spPr bwMode="auto">
          <a:xfrm>
            <a:off x="2411413" y="6309321"/>
            <a:ext cx="4897437" cy="50423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prstClr val="black"/>
              </a:solidFill>
              <a:cs typeface="Arial" charset="0"/>
            </a:endParaRPr>
          </a:p>
          <a:p>
            <a:pPr fontAlgn="base">
              <a:spcBef>
                <a:spcPct val="0"/>
              </a:spcBef>
              <a:spcAft>
                <a:spcPct val="0"/>
              </a:spcAft>
            </a:pPr>
            <a:r>
              <a:rPr lang="fr-FR" sz="1100" dirty="0">
                <a:solidFill>
                  <a:prstClr val="black"/>
                </a:solidFill>
                <a:cs typeface="Arial" charset="0"/>
              </a:rPr>
              <a:t>Institut Européen de Coopération et de Développement – www.iecd.org</a:t>
            </a:r>
          </a:p>
          <a:p>
            <a:pPr fontAlgn="base">
              <a:spcBef>
                <a:spcPct val="0"/>
              </a:spcBef>
              <a:spcAft>
                <a:spcPct val="0"/>
              </a:spcAft>
            </a:pPr>
            <a:endParaRPr lang="fr-FR" sz="1100" dirty="0">
              <a:solidFill>
                <a:prstClr val="black"/>
              </a:solidFill>
              <a:cs typeface="Arial" charset="0"/>
            </a:endParaRPr>
          </a:p>
        </p:txBody>
      </p:sp>
      <p:sp>
        <p:nvSpPr>
          <p:cNvPr id="8" name="Flèche droite 7"/>
          <p:cNvSpPr/>
          <p:nvPr/>
        </p:nvSpPr>
        <p:spPr>
          <a:xfrm>
            <a:off x="2231393" y="4077072"/>
            <a:ext cx="360040" cy="216024"/>
          </a:xfrm>
          <a:prstGeom prst="rightArrow">
            <a:avLst/>
          </a:prstGeom>
          <a:ln w="19050">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pic>
        <p:nvPicPr>
          <p:cNvPr id="3" name="Image 2">
            <a:extLst>
              <a:ext uri="{FF2B5EF4-FFF2-40B4-BE49-F238E27FC236}">
                <a16:creationId xmlns:a16="http://schemas.microsoft.com/office/drawing/2014/main" id="{C42CBD47-65AB-40F3-BF18-61954E265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6309321"/>
            <a:ext cx="913243" cy="462231"/>
          </a:xfrm>
          <a:prstGeom prst="rect">
            <a:avLst/>
          </a:prstGeom>
        </p:spPr>
      </p:pic>
    </p:spTree>
    <p:extLst>
      <p:ext uri="{BB962C8B-B14F-4D97-AF65-F5344CB8AC3E}">
        <p14:creationId xmlns:p14="http://schemas.microsoft.com/office/powerpoint/2010/main" val="36640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11560" y="1412776"/>
            <a:ext cx="7992888" cy="2223517"/>
          </a:xfrm>
          <a:prstGeom prst="rect">
            <a:avLst/>
          </a:prstGeom>
          <a:solidFill>
            <a:srgbClr val="C00000"/>
          </a:solidFill>
          <a:effectLst/>
        </p:spPr>
        <p:style>
          <a:lnRef idx="2">
            <a:schemeClr val="accent2">
              <a:shade val="50000"/>
            </a:schemeClr>
          </a:lnRef>
          <a:fillRef idx="1">
            <a:schemeClr val="accent2"/>
          </a:fillRef>
          <a:effectRef idx="0">
            <a:schemeClr val="accent2"/>
          </a:effectRef>
          <a:fontRef idx="minor">
            <a:schemeClr val="lt1"/>
          </a:fontRef>
        </p:style>
        <p:txBody>
          <a:bodyPr anchor="ctr">
            <a:normAutofit lnSpcReduction="10000"/>
          </a:bodyPr>
          <a:lstStyle/>
          <a:p>
            <a:pPr algn="ctr" fontAlgn="base">
              <a:spcBef>
                <a:spcPct val="0"/>
              </a:spcBef>
              <a:spcAft>
                <a:spcPct val="0"/>
              </a:spcAft>
              <a:defRPr/>
            </a:pPr>
            <a:r>
              <a:rPr lang="fr-FR" sz="3000" b="1" dirty="0">
                <a:solidFill>
                  <a:prstClr val="white"/>
                </a:solidFill>
              </a:rPr>
              <a:t>Programme d’Appui aux Structures de Santé (PASS)</a:t>
            </a:r>
            <a:r>
              <a:rPr lang="fr-FR" sz="3900" b="1" dirty="0">
                <a:solidFill>
                  <a:prstClr val="white"/>
                </a:solidFill>
              </a:rPr>
              <a:t> </a:t>
            </a:r>
          </a:p>
          <a:p>
            <a:pPr algn="ctr" fontAlgn="base">
              <a:spcBef>
                <a:spcPct val="0"/>
              </a:spcBef>
              <a:spcAft>
                <a:spcPct val="0"/>
              </a:spcAft>
              <a:defRPr/>
            </a:pPr>
            <a:r>
              <a:rPr lang="fr-FR" sz="2400" b="1" dirty="0">
                <a:solidFill>
                  <a:prstClr val="white"/>
                </a:solidFill>
              </a:rPr>
              <a:t>République du Congo (Pointe Noire)</a:t>
            </a:r>
          </a:p>
          <a:p>
            <a:pPr algn="ctr" fontAlgn="base">
              <a:spcBef>
                <a:spcPct val="0"/>
              </a:spcBef>
              <a:spcAft>
                <a:spcPct val="0"/>
              </a:spcAft>
              <a:defRPr/>
            </a:pPr>
            <a:endParaRPr lang="fr-FR" sz="2400" b="1" dirty="0">
              <a:solidFill>
                <a:prstClr val="white"/>
              </a:solidFill>
            </a:endParaRPr>
          </a:p>
          <a:p>
            <a:pPr algn="ctr" fontAlgn="base">
              <a:spcBef>
                <a:spcPct val="0"/>
              </a:spcBef>
              <a:spcAft>
                <a:spcPct val="0"/>
              </a:spcAft>
              <a:defRPr/>
            </a:pPr>
            <a:r>
              <a:rPr lang="fr-FR" sz="2400" b="1" dirty="0">
                <a:solidFill>
                  <a:prstClr val="white"/>
                </a:solidFill>
              </a:rPr>
              <a:t>2012-2017</a:t>
            </a:r>
          </a:p>
        </p:txBody>
      </p:sp>
      <p:pic>
        <p:nvPicPr>
          <p:cNvPr id="1028" name="Picture 4" descr="Z:\PROJETS\AFRIQUE\CONGO BRAZZA\PASS\Visibilité\COMMUNICATION\PHOTOS PASS\MPAKA\IMG_20130925_1036057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735033"/>
            <a:ext cx="3996444" cy="299733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Z:\PROJETS\AFRIQUE\CONGO BRAZZA\PASS\Visibilité\COMMUNICATION\PASS - Année 1 (2012 2013)\Photos\Le PASS en action\SAM_11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735033"/>
            <a:ext cx="3960440" cy="297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41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998386" y="6447180"/>
            <a:ext cx="2133600" cy="365125"/>
          </a:xfrm>
        </p:spPr>
        <p:txBody>
          <a:bodyPr/>
          <a:lstStyle/>
          <a:p>
            <a:fld id="{CE9ADA14-2433-40E1-B6DE-1740688FBC40}" type="slidenum">
              <a:rPr lang="fr-FR" smtClean="0">
                <a:solidFill>
                  <a:prstClr val="black">
                    <a:tint val="75000"/>
                  </a:prstClr>
                </a:solidFill>
              </a:rPr>
              <a:pPr/>
              <a:t>21</a:t>
            </a:fld>
            <a:endParaRPr lang="fr-FR" dirty="0">
              <a:solidFill>
                <a:prstClr val="black">
                  <a:tint val="75000"/>
                </a:prstClr>
              </a:solidFill>
            </a:endParaRPr>
          </a:p>
        </p:txBody>
      </p:sp>
      <p:sp>
        <p:nvSpPr>
          <p:cNvPr id="4" name="Rectangle 3"/>
          <p:cNvSpPr/>
          <p:nvPr/>
        </p:nvSpPr>
        <p:spPr>
          <a:xfrm>
            <a:off x="384677" y="2000754"/>
            <a:ext cx="8733162" cy="4616648"/>
          </a:xfrm>
          <a:prstGeom prst="rect">
            <a:avLst/>
          </a:prstGeom>
        </p:spPr>
        <p:txBody>
          <a:bodyPr wrap="square">
            <a:spAutoFit/>
          </a:bodyPr>
          <a:lstStyle/>
          <a:p>
            <a:r>
              <a:rPr lang="fr-FR" sz="2200" b="1" dirty="0">
                <a:solidFill>
                  <a:srgbClr val="C00000"/>
                </a:solidFill>
              </a:rPr>
              <a:t>Partenaires: </a:t>
            </a:r>
            <a:r>
              <a:rPr lang="fr-FR" sz="2400" dirty="0"/>
              <a:t>Progressivement 10 à 12 structures de santé partenaires  (SSP)</a:t>
            </a:r>
          </a:p>
          <a:p>
            <a:endParaRPr lang="fr-FR" sz="2400" dirty="0"/>
          </a:p>
          <a:p>
            <a:r>
              <a:rPr lang="fr-FR" sz="2200" b="1" dirty="0">
                <a:solidFill>
                  <a:srgbClr val="C00000"/>
                </a:solidFill>
              </a:rPr>
              <a:t>Bénéficiaires : </a:t>
            </a:r>
          </a:p>
          <a:p>
            <a:pPr marL="638175" lvl="1" indent="-180975">
              <a:buFont typeface="Arial" pitchFamily="34" charset="0"/>
              <a:buChar char="•"/>
            </a:pPr>
            <a:r>
              <a:rPr lang="fr-FR" sz="2200" dirty="0"/>
              <a:t>Population cible : 20 000 personnes par structure =&gt; 200 000 personnes</a:t>
            </a:r>
          </a:p>
          <a:p>
            <a:pPr marL="638175" lvl="1" indent="-180975">
              <a:buFont typeface="Arial" pitchFamily="34" charset="0"/>
              <a:buChar char="•"/>
            </a:pPr>
            <a:r>
              <a:rPr lang="fr-FR" sz="2200" dirty="0"/>
              <a:t>Personnel paramédical : </a:t>
            </a:r>
            <a:r>
              <a:rPr lang="fr-FR" sz="2200" b="1" dirty="0"/>
              <a:t>100 % du personnel</a:t>
            </a:r>
          </a:p>
          <a:p>
            <a:endParaRPr lang="fr-FR" sz="2400" dirty="0"/>
          </a:p>
          <a:p>
            <a:r>
              <a:rPr lang="fr-FR" sz="2200" b="1" dirty="0">
                <a:solidFill>
                  <a:srgbClr val="C00000"/>
                </a:solidFill>
              </a:rPr>
              <a:t>Résultats attendus:</a:t>
            </a:r>
          </a:p>
          <a:p>
            <a:pPr marL="638175" lvl="1" indent="-180975">
              <a:buFont typeface="Arial" pitchFamily="34" charset="0"/>
              <a:buChar char="•"/>
            </a:pPr>
            <a:r>
              <a:rPr lang="fr-FR" sz="2200" dirty="0"/>
              <a:t>Augmentation du taux de fréquentation des</a:t>
            </a:r>
            <a:r>
              <a:rPr lang="fr-FR" sz="2200" dirty="0">
                <a:solidFill>
                  <a:schemeClr val="accent2"/>
                </a:solidFill>
              </a:rPr>
              <a:t> </a:t>
            </a:r>
            <a:r>
              <a:rPr lang="fr-FR" sz="2200" dirty="0"/>
              <a:t>CSI</a:t>
            </a:r>
            <a:r>
              <a:rPr lang="fr-FR" sz="2200" dirty="0">
                <a:solidFill>
                  <a:schemeClr val="accent2"/>
                </a:solidFill>
              </a:rPr>
              <a:t> </a:t>
            </a:r>
            <a:r>
              <a:rPr lang="fr-FR" sz="2200" dirty="0"/>
              <a:t>: + 20%</a:t>
            </a:r>
          </a:p>
          <a:p>
            <a:pPr marL="638175" lvl="1" indent="-180975">
              <a:buFont typeface="Arial" pitchFamily="34" charset="0"/>
              <a:buChar char="•"/>
              <a:defRPr/>
            </a:pPr>
            <a:r>
              <a:rPr lang="fr-FR" sz="2200" dirty="0"/>
              <a:t>Taux d’accouchements selon le protocole de maternité à moindre risque : 80%</a:t>
            </a:r>
            <a:endParaRPr lang="fr-FR" sz="2200" b="1" dirty="0">
              <a:solidFill>
                <a:srgbClr val="C00000"/>
              </a:solidFill>
            </a:endParaRPr>
          </a:p>
          <a:p>
            <a:endParaRPr lang="fr-FR" sz="2200" b="1" dirty="0">
              <a:solidFill>
                <a:srgbClr val="C00000"/>
              </a:solidFill>
            </a:endParaRPr>
          </a:p>
        </p:txBody>
      </p:sp>
      <p:sp>
        <p:nvSpPr>
          <p:cNvPr id="13" name="Rectangle 12"/>
          <p:cNvSpPr/>
          <p:nvPr/>
        </p:nvSpPr>
        <p:spPr>
          <a:xfrm>
            <a:off x="2483768" y="889366"/>
            <a:ext cx="6110866" cy="1045177"/>
          </a:xfrm>
          <a:prstGeom prst="rect">
            <a:avLst/>
          </a:prstGeom>
          <a:solidFill>
            <a:schemeClr val="bg1"/>
          </a:solidFill>
          <a:ln>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2200" dirty="0">
                <a:solidFill>
                  <a:schemeClr val="tx1"/>
                </a:solidFill>
              </a:rPr>
              <a:t>Améliorer l’accessibilité et la </a:t>
            </a:r>
            <a:r>
              <a:rPr lang="fr-FR" sz="2200" b="1" dirty="0">
                <a:solidFill>
                  <a:schemeClr val="tx1"/>
                </a:solidFill>
              </a:rPr>
              <a:t>qualité des soins </a:t>
            </a:r>
            <a:r>
              <a:rPr lang="fr-FR" sz="2200" dirty="0">
                <a:solidFill>
                  <a:schemeClr val="tx1"/>
                </a:solidFill>
              </a:rPr>
              <a:t>pour les femmes et les enfants vulnérables du département de Pointe Noire </a:t>
            </a:r>
          </a:p>
          <a:p>
            <a:pPr algn="ctr">
              <a:defRPr/>
            </a:pPr>
            <a:endParaRPr lang="fr-FR" sz="2000" dirty="0">
              <a:solidFill>
                <a:srgbClr val="1F497D">
                  <a:lumMod val="75000"/>
                </a:srgbClr>
              </a:solidFill>
            </a:endParaRPr>
          </a:p>
        </p:txBody>
      </p:sp>
      <p:sp>
        <p:nvSpPr>
          <p:cNvPr id="19" name="Rectangle 18"/>
          <p:cNvSpPr/>
          <p:nvPr/>
        </p:nvSpPr>
        <p:spPr>
          <a:xfrm>
            <a:off x="244123" y="986809"/>
            <a:ext cx="2088232" cy="719832"/>
          </a:xfrm>
          <a:prstGeom prst="rect">
            <a:avLst/>
          </a:prstGeom>
          <a:solidFill>
            <a:srgbClr val="C00000"/>
          </a:solidFill>
          <a:ln>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fr-FR" sz="1100" dirty="0">
              <a:solidFill>
                <a:prstClr val="white"/>
              </a:solidFill>
            </a:endParaRPr>
          </a:p>
          <a:p>
            <a:pPr algn="ctr">
              <a:defRPr/>
            </a:pPr>
            <a:r>
              <a:rPr lang="fr-FR" sz="2200" b="1" dirty="0">
                <a:solidFill>
                  <a:prstClr val="white"/>
                </a:solidFill>
              </a:rPr>
              <a:t>Objectif</a:t>
            </a:r>
          </a:p>
        </p:txBody>
      </p:sp>
      <p:sp>
        <p:nvSpPr>
          <p:cNvPr id="10" name="Rectangle 36">
            <a:extLst>
              <a:ext uri="{FF2B5EF4-FFF2-40B4-BE49-F238E27FC236}">
                <a16:creationId xmlns:a16="http://schemas.microsoft.com/office/drawing/2014/main" id="{8E44E8BE-DEC5-4DD4-ABD0-3575CA8868ED}"/>
              </a:ext>
            </a:extLst>
          </p:cNvPr>
          <p:cNvSpPr>
            <a:spLocks noChangeArrowheads="1"/>
          </p:cNvSpPr>
          <p:nvPr/>
        </p:nvSpPr>
        <p:spPr bwMode="auto">
          <a:xfrm>
            <a:off x="0" y="154783"/>
            <a:ext cx="9144000" cy="5379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PASS – </a:t>
            </a:r>
            <a:r>
              <a:rPr lang="fr-FR" sz="2800" b="1" dirty="0">
                <a:solidFill>
                  <a:prstClr val="white"/>
                </a:solidFill>
                <a:cs typeface="Arial" charset="0"/>
              </a:rPr>
              <a:t>Les objectifs</a:t>
            </a:r>
            <a:endParaRPr lang="fr-FR" sz="3600" b="1" dirty="0">
              <a:solidFill>
                <a:prstClr val="white"/>
              </a:solidFill>
              <a:cs typeface="Arial" charset="0"/>
            </a:endParaRPr>
          </a:p>
        </p:txBody>
      </p:sp>
    </p:spTree>
    <p:extLst>
      <p:ext uri="{BB962C8B-B14F-4D97-AF65-F5344CB8AC3E}">
        <p14:creationId xmlns:p14="http://schemas.microsoft.com/office/powerpoint/2010/main" val="189243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a:extLst>
              <a:ext uri="{FF2B5EF4-FFF2-40B4-BE49-F238E27FC236}">
                <a16:creationId xmlns:a16="http://schemas.microsoft.com/office/drawing/2014/main" id="{53E13B3E-2C9A-4A77-99E9-4BF814CB3F8F}"/>
              </a:ext>
            </a:extLst>
          </p:cNvPr>
          <p:cNvSpPr>
            <a:spLocks noChangeArrowheads="1"/>
          </p:cNvSpPr>
          <p:nvPr/>
        </p:nvSpPr>
        <p:spPr bwMode="auto">
          <a:xfrm>
            <a:off x="-20381" y="356579"/>
            <a:ext cx="9144000" cy="5379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PASS – </a:t>
            </a:r>
            <a:r>
              <a:rPr lang="fr-FR" sz="2800" b="1" dirty="0">
                <a:solidFill>
                  <a:prstClr val="white"/>
                </a:solidFill>
                <a:cs typeface="Arial" charset="0"/>
              </a:rPr>
              <a:t>La méthodologie</a:t>
            </a:r>
            <a:endParaRPr lang="fr-FR" sz="3600" b="1" dirty="0">
              <a:solidFill>
                <a:prstClr val="white"/>
              </a:solidFill>
              <a:cs typeface="Arial" charset="0"/>
            </a:endParaRPr>
          </a:p>
        </p:txBody>
      </p:sp>
      <p:sp>
        <p:nvSpPr>
          <p:cNvPr id="5" name="Rectangle 4">
            <a:extLst>
              <a:ext uri="{FF2B5EF4-FFF2-40B4-BE49-F238E27FC236}">
                <a16:creationId xmlns:a16="http://schemas.microsoft.com/office/drawing/2014/main" id="{AA8B069B-AF98-4D9C-8CA3-54E325F5E5CA}"/>
              </a:ext>
            </a:extLst>
          </p:cNvPr>
          <p:cNvSpPr/>
          <p:nvPr/>
        </p:nvSpPr>
        <p:spPr>
          <a:xfrm>
            <a:off x="213345" y="1240304"/>
            <a:ext cx="8712968" cy="1785104"/>
          </a:xfrm>
          <a:prstGeom prst="rect">
            <a:avLst/>
          </a:prstGeom>
        </p:spPr>
        <p:txBody>
          <a:bodyPr wrap="square">
            <a:spAutoFit/>
          </a:bodyPr>
          <a:lstStyle/>
          <a:p>
            <a:r>
              <a:rPr lang="fr-FR" sz="2200" b="1" dirty="0">
                <a:solidFill>
                  <a:srgbClr val="C00000"/>
                </a:solidFill>
              </a:rPr>
              <a:t>Dispositif: </a:t>
            </a:r>
          </a:p>
          <a:p>
            <a:pPr marL="638175" lvl="1" indent="-180975">
              <a:buFont typeface="Arial" pitchFamily="34" charset="0"/>
              <a:buChar char="•"/>
              <a:defRPr/>
            </a:pPr>
            <a:r>
              <a:rPr lang="fr-FR" sz="2200" b="1" dirty="0"/>
              <a:t>IECD</a:t>
            </a:r>
            <a:r>
              <a:rPr lang="fr-FR" sz="2200" dirty="0"/>
              <a:t> = porteur du projet (IECD immatriculé auprès du Ministère de la Santé)</a:t>
            </a:r>
          </a:p>
          <a:p>
            <a:pPr marL="638175" lvl="1" indent="-180975">
              <a:buFont typeface="Arial" pitchFamily="34" charset="0"/>
              <a:buChar char="•"/>
              <a:defRPr/>
            </a:pPr>
            <a:r>
              <a:rPr lang="fr-FR" sz="2200" dirty="0"/>
              <a:t>Implication du </a:t>
            </a:r>
            <a:r>
              <a:rPr lang="fr-FR" sz="2200" b="1" dirty="0"/>
              <a:t>Ministère</a:t>
            </a:r>
            <a:r>
              <a:rPr lang="fr-FR" sz="2200" dirty="0"/>
              <a:t> (choix des centres à appuyer, suivi, etc.)</a:t>
            </a:r>
          </a:p>
          <a:p>
            <a:pPr marL="638175" lvl="1" indent="-180975">
              <a:buFont typeface="Arial" pitchFamily="34" charset="0"/>
              <a:buChar char="•"/>
              <a:defRPr/>
            </a:pPr>
            <a:r>
              <a:rPr lang="fr-FR" sz="2200" dirty="0"/>
              <a:t>Expertise : </a:t>
            </a:r>
            <a:r>
              <a:rPr lang="fr-FR" sz="2200" b="1" dirty="0" err="1"/>
              <a:t>Monkole</a:t>
            </a:r>
            <a:r>
              <a:rPr lang="fr-FR" sz="2200" dirty="0"/>
              <a:t> + </a:t>
            </a:r>
            <a:r>
              <a:rPr lang="fr-FR" sz="2200" b="1" dirty="0"/>
              <a:t>IFSI Ste Anne </a:t>
            </a:r>
            <a:r>
              <a:rPr lang="fr-FR" sz="2200" dirty="0"/>
              <a:t>(expertes)</a:t>
            </a:r>
          </a:p>
        </p:txBody>
      </p:sp>
      <p:pic>
        <p:nvPicPr>
          <p:cNvPr id="6" name="Image 5" descr="processus accompagnement structures de santé.png">
            <a:extLst>
              <a:ext uri="{FF2B5EF4-FFF2-40B4-BE49-F238E27FC236}">
                <a16:creationId xmlns:a16="http://schemas.microsoft.com/office/drawing/2014/main" id="{63CB816E-5600-4F2A-9746-A0ECB0FEA475}"/>
              </a:ext>
            </a:extLst>
          </p:cNvPr>
          <p:cNvPicPr/>
          <p:nvPr/>
        </p:nvPicPr>
        <p:blipFill>
          <a:blip r:embed="rId2" cstate="print"/>
          <a:stretch>
            <a:fillRect/>
          </a:stretch>
        </p:blipFill>
        <p:spPr>
          <a:xfrm>
            <a:off x="466250" y="3573016"/>
            <a:ext cx="8170737" cy="2477105"/>
          </a:xfrm>
          <a:prstGeom prst="rect">
            <a:avLst/>
          </a:prstGeom>
        </p:spPr>
      </p:pic>
    </p:spTree>
    <p:extLst>
      <p:ext uri="{BB962C8B-B14F-4D97-AF65-F5344CB8AC3E}">
        <p14:creationId xmlns:p14="http://schemas.microsoft.com/office/powerpoint/2010/main" val="312940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a:extLst>
              <a:ext uri="{FF2B5EF4-FFF2-40B4-BE49-F238E27FC236}">
                <a16:creationId xmlns:a16="http://schemas.microsoft.com/office/drawing/2014/main" id="{029E754D-478E-46F0-B23F-8103A95CE358}"/>
              </a:ext>
            </a:extLst>
          </p:cNvPr>
          <p:cNvSpPr>
            <a:spLocks noChangeArrowheads="1"/>
          </p:cNvSpPr>
          <p:nvPr/>
        </p:nvSpPr>
        <p:spPr bwMode="auto">
          <a:xfrm>
            <a:off x="-4510" y="169271"/>
            <a:ext cx="9144000" cy="5379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PASS – </a:t>
            </a:r>
            <a:r>
              <a:rPr lang="fr-FR" sz="2800" b="1" dirty="0">
                <a:solidFill>
                  <a:prstClr val="white"/>
                </a:solidFill>
                <a:cs typeface="Arial" charset="0"/>
              </a:rPr>
              <a:t>La méthodologie</a:t>
            </a:r>
            <a:endParaRPr lang="fr-FR" sz="3600" b="1" dirty="0">
              <a:solidFill>
                <a:prstClr val="white"/>
              </a:solidFill>
              <a:cs typeface="Arial" charset="0"/>
            </a:endParaRPr>
          </a:p>
        </p:txBody>
      </p:sp>
      <p:grpSp>
        <p:nvGrpSpPr>
          <p:cNvPr id="5" name="Groupe 41">
            <a:extLst>
              <a:ext uri="{FF2B5EF4-FFF2-40B4-BE49-F238E27FC236}">
                <a16:creationId xmlns:a16="http://schemas.microsoft.com/office/drawing/2014/main" id="{E0DD0DA5-3A31-4382-9A85-B7CD7A3C2D3E}"/>
              </a:ext>
            </a:extLst>
          </p:cNvPr>
          <p:cNvGrpSpPr/>
          <p:nvPr/>
        </p:nvGrpSpPr>
        <p:grpSpPr>
          <a:xfrm>
            <a:off x="2730228" y="2143379"/>
            <a:ext cx="3746747" cy="2979570"/>
            <a:chOff x="2924280" y="3769824"/>
            <a:chExt cx="3375912" cy="2756152"/>
          </a:xfrm>
          <a:solidFill>
            <a:srgbClr val="C00000"/>
          </a:solidFill>
        </p:grpSpPr>
        <p:sp>
          <p:nvSpPr>
            <p:cNvPr id="6" name="Freeform 5">
              <a:extLst>
                <a:ext uri="{FF2B5EF4-FFF2-40B4-BE49-F238E27FC236}">
                  <a16:creationId xmlns:a16="http://schemas.microsoft.com/office/drawing/2014/main" id="{12F960FD-BD65-4A49-80DD-F891D4CDC45E}"/>
                </a:ext>
              </a:extLst>
            </p:cNvPr>
            <p:cNvSpPr>
              <a:spLocks/>
            </p:cNvSpPr>
            <p:nvPr/>
          </p:nvSpPr>
          <p:spPr bwMode="auto">
            <a:xfrm rot="16200000">
              <a:off x="2916625" y="4862903"/>
              <a:ext cx="1689831" cy="1636315"/>
            </a:xfrm>
            <a:custGeom>
              <a:avLst/>
              <a:gdLst/>
              <a:ahLst/>
              <a:cxnLst>
                <a:cxn ang="0">
                  <a:pos x="0" y="0"/>
                </a:cxn>
                <a:cxn ang="0">
                  <a:pos x="1822" y="0"/>
                </a:cxn>
                <a:cxn ang="0">
                  <a:pos x="1822" y="672"/>
                </a:cxn>
                <a:cxn ang="0">
                  <a:pos x="2020" y="606"/>
                </a:cxn>
                <a:cxn ang="0">
                  <a:pos x="2308" y="921"/>
                </a:cxn>
                <a:cxn ang="0">
                  <a:pos x="2058" y="1203"/>
                </a:cxn>
                <a:cxn ang="0">
                  <a:pos x="1822" y="1159"/>
                </a:cxn>
                <a:cxn ang="0">
                  <a:pos x="1822" y="1823"/>
                </a:cxn>
                <a:cxn ang="0">
                  <a:pos x="1151" y="1823"/>
                </a:cxn>
                <a:cxn ang="0">
                  <a:pos x="1200" y="1584"/>
                </a:cxn>
                <a:cxn ang="0">
                  <a:pos x="916" y="1344"/>
                </a:cxn>
                <a:cxn ang="0">
                  <a:pos x="608" y="1620"/>
                </a:cxn>
                <a:cxn ang="0">
                  <a:pos x="671" y="1823"/>
                </a:cxn>
                <a:cxn ang="0">
                  <a:pos x="0" y="1823"/>
                </a:cxn>
                <a:cxn ang="0">
                  <a:pos x="0" y="0"/>
                </a:cxn>
              </a:cxnLst>
              <a:rect l="0" t="0" r="r" b="b"/>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grpFill/>
            <a:ln w="12700" cap="flat" cmpd="sng">
              <a:solidFill>
                <a:schemeClr val="bg1"/>
              </a:solid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fontAlgn="base">
                <a:spcBef>
                  <a:spcPct val="0"/>
                </a:spcBef>
                <a:spcAft>
                  <a:spcPct val="0"/>
                </a:spcAft>
              </a:pPr>
              <a:endParaRPr lang="fr-FR">
                <a:solidFill>
                  <a:prstClr val="black"/>
                </a:solidFill>
                <a:effectLst>
                  <a:outerShdw blurRad="50800" dist="38100" dir="2700000" algn="tl" rotWithShape="0">
                    <a:prstClr val="black">
                      <a:alpha val="40000"/>
                    </a:prstClr>
                  </a:outerShdw>
                </a:effectLst>
                <a:latin typeface="Arial" charset="0"/>
                <a:cs typeface="Arial" charset="0"/>
              </a:endParaRPr>
            </a:p>
          </p:txBody>
        </p:sp>
        <p:sp>
          <p:nvSpPr>
            <p:cNvPr id="7" name="Freeform 6">
              <a:extLst>
                <a:ext uri="{FF2B5EF4-FFF2-40B4-BE49-F238E27FC236}">
                  <a16:creationId xmlns:a16="http://schemas.microsoft.com/office/drawing/2014/main" id="{4694C662-B87B-4A74-BC2C-6406AE46A7ED}"/>
                </a:ext>
              </a:extLst>
            </p:cNvPr>
            <p:cNvSpPr>
              <a:spLocks/>
            </p:cNvSpPr>
            <p:nvPr/>
          </p:nvSpPr>
          <p:spPr bwMode="auto">
            <a:xfrm rot="10800000">
              <a:off x="4223330" y="5193196"/>
              <a:ext cx="2076862" cy="1332148"/>
            </a:xfrm>
            <a:custGeom>
              <a:avLst/>
              <a:gdLst/>
              <a:ahLst/>
              <a:cxnLst>
                <a:cxn ang="0">
                  <a:pos x="0" y="0"/>
                </a:cxn>
                <a:cxn ang="0">
                  <a:pos x="1822" y="0"/>
                </a:cxn>
                <a:cxn ang="0">
                  <a:pos x="1822" y="672"/>
                </a:cxn>
                <a:cxn ang="0">
                  <a:pos x="2020" y="606"/>
                </a:cxn>
                <a:cxn ang="0">
                  <a:pos x="2308" y="921"/>
                </a:cxn>
                <a:cxn ang="0">
                  <a:pos x="2058" y="1203"/>
                </a:cxn>
                <a:cxn ang="0">
                  <a:pos x="1822" y="1159"/>
                </a:cxn>
                <a:cxn ang="0">
                  <a:pos x="1822" y="1823"/>
                </a:cxn>
                <a:cxn ang="0">
                  <a:pos x="1151" y="1823"/>
                </a:cxn>
                <a:cxn ang="0">
                  <a:pos x="1200" y="1584"/>
                </a:cxn>
                <a:cxn ang="0">
                  <a:pos x="916" y="1344"/>
                </a:cxn>
                <a:cxn ang="0">
                  <a:pos x="608" y="1620"/>
                </a:cxn>
                <a:cxn ang="0">
                  <a:pos x="671" y="1823"/>
                </a:cxn>
                <a:cxn ang="0">
                  <a:pos x="0" y="1823"/>
                </a:cxn>
                <a:cxn ang="0">
                  <a:pos x="0" y="0"/>
                </a:cxn>
              </a:cxnLst>
              <a:rect l="0" t="0" r="r" b="b"/>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grpFill/>
            <a:ln w="12700" cap="flat" cmpd="sng">
              <a:solidFill>
                <a:srgbClr val="FFFFFF"/>
              </a:solid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fontAlgn="base">
                <a:spcBef>
                  <a:spcPct val="0"/>
                </a:spcBef>
                <a:spcAft>
                  <a:spcPct val="0"/>
                </a:spcAft>
              </a:pPr>
              <a:endParaRPr lang="fr-FR">
                <a:solidFill>
                  <a:prstClr val="black"/>
                </a:solidFill>
                <a:latin typeface="Arial" charset="0"/>
                <a:cs typeface="Arial" charset="0"/>
              </a:endParaRPr>
            </a:p>
          </p:txBody>
        </p:sp>
        <p:sp>
          <p:nvSpPr>
            <p:cNvPr id="8" name="Freeform 7">
              <a:extLst>
                <a:ext uri="{FF2B5EF4-FFF2-40B4-BE49-F238E27FC236}">
                  <a16:creationId xmlns:a16="http://schemas.microsoft.com/office/drawing/2014/main" id="{CA7D0755-B0AE-4294-BC13-5EB5A1A79F76}"/>
                </a:ext>
              </a:extLst>
            </p:cNvPr>
            <p:cNvSpPr>
              <a:spLocks/>
            </p:cNvSpPr>
            <p:nvPr/>
          </p:nvSpPr>
          <p:spPr bwMode="auto">
            <a:xfrm rot="5400000">
              <a:off x="4637834" y="3797297"/>
              <a:ext cx="1689831" cy="1634885"/>
            </a:xfrm>
            <a:custGeom>
              <a:avLst/>
              <a:gdLst/>
              <a:ahLst/>
              <a:cxnLst>
                <a:cxn ang="0">
                  <a:pos x="0" y="0"/>
                </a:cxn>
                <a:cxn ang="0">
                  <a:pos x="1822" y="0"/>
                </a:cxn>
                <a:cxn ang="0">
                  <a:pos x="1822" y="672"/>
                </a:cxn>
                <a:cxn ang="0">
                  <a:pos x="2020" y="606"/>
                </a:cxn>
                <a:cxn ang="0">
                  <a:pos x="2308" y="921"/>
                </a:cxn>
                <a:cxn ang="0">
                  <a:pos x="2058" y="1203"/>
                </a:cxn>
                <a:cxn ang="0">
                  <a:pos x="1822" y="1159"/>
                </a:cxn>
                <a:cxn ang="0">
                  <a:pos x="1822" y="1823"/>
                </a:cxn>
                <a:cxn ang="0">
                  <a:pos x="1151" y="1823"/>
                </a:cxn>
                <a:cxn ang="0">
                  <a:pos x="1200" y="1584"/>
                </a:cxn>
                <a:cxn ang="0">
                  <a:pos x="916" y="1344"/>
                </a:cxn>
                <a:cxn ang="0">
                  <a:pos x="608" y="1620"/>
                </a:cxn>
                <a:cxn ang="0">
                  <a:pos x="671" y="1823"/>
                </a:cxn>
                <a:cxn ang="0">
                  <a:pos x="0" y="1823"/>
                </a:cxn>
                <a:cxn ang="0">
                  <a:pos x="0" y="0"/>
                </a:cxn>
              </a:cxnLst>
              <a:rect l="0" t="0" r="r" b="b"/>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grp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fontAlgn="base">
                <a:spcBef>
                  <a:spcPct val="0"/>
                </a:spcBef>
                <a:spcAft>
                  <a:spcPct val="0"/>
                </a:spcAft>
              </a:pPr>
              <a:endParaRPr lang="fr-FR">
                <a:solidFill>
                  <a:prstClr val="black"/>
                </a:solidFill>
                <a:latin typeface="Arial" charset="0"/>
                <a:cs typeface="Arial" charset="0"/>
              </a:endParaRPr>
            </a:p>
          </p:txBody>
        </p:sp>
        <p:sp>
          <p:nvSpPr>
            <p:cNvPr id="9" name="Freeform 4">
              <a:extLst>
                <a:ext uri="{FF2B5EF4-FFF2-40B4-BE49-F238E27FC236}">
                  <a16:creationId xmlns:a16="http://schemas.microsoft.com/office/drawing/2014/main" id="{B87A3523-B88E-43E1-A868-8B59B12E560C}"/>
                </a:ext>
              </a:extLst>
            </p:cNvPr>
            <p:cNvSpPr>
              <a:spLocks/>
            </p:cNvSpPr>
            <p:nvPr/>
          </p:nvSpPr>
          <p:spPr bwMode="auto">
            <a:xfrm>
              <a:off x="2924280" y="3794439"/>
              <a:ext cx="2078292" cy="1332148"/>
            </a:xfrm>
            <a:custGeom>
              <a:avLst/>
              <a:gdLst/>
              <a:ahLst/>
              <a:cxnLst>
                <a:cxn ang="0">
                  <a:pos x="0" y="0"/>
                </a:cxn>
                <a:cxn ang="0">
                  <a:pos x="1822" y="0"/>
                </a:cxn>
                <a:cxn ang="0">
                  <a:pos x="1822" y="672"/>
                </a:cxn>
                <a:cxn ang="0">
                  <a:pos x="2020" y="606"/>
                </a:cxn>
                <a:cxn ang="0">
                  <a:pos x="2308" y="921"/>
                </a:cxn>
                <a:cxn ang="0">
                  <a:pos x="2058" y="1203"/>
                </a:cxn>
                <a:cxn ang="0">
                  <a:pos x="1822" y="1159"/>
                </a:cxn>
                <a:cxn ang="0">
                  <a:pos x="1822" y="1823"/>
                </a:cxn>
                <a:cxn ang="0">
                  <a:pos x="1151" y="1823"/>
                </a:cxn>
                <a:cxn ang="0">
                  <a:pos x="1200" y="1584"/>
                </a:cxn>
                <a:cxn ang="0">
                  <a:pos x="916" y="1344"/>
                </a:cxn>
                <a:cxn ang="0">
                  <a:pos x="608" y="1620"/>
                </a:cxn>
                <a:cxn ang="0">
                  <a:pos x="671" y="1823"/>
                </a:cxn>
                <a:cxn ang="0">
                  <a:pos x="0" y="1823"/>
                </a:cxn>
                <a:cxn ang="0">
                  <a:pos x="0" y="0"/>
                </a:cxn>
              </a:cxnLst>
              <a:rect l="0" t="0" r="r" b="b"/>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grpFill/>
            <a:ln w="12700" cap="flat" cmpd="sng">
              <a:solidFill>
                <a:srgbClr val="FFFFFF"/>
              </a:solidFill>
              <a:prstDash val="solid"/>
              <a:round/>
              <a:headEnd/>
              <a:tailEnd/>
            </a:ln>
            <a:effectLst/>
            <a:scene3d>
              <a:camera prst="orthographicFront"/>
              <a:lightRig rig="threePt" dir="t"/>
            </a:scene3d>
            <a:sp3d>
              <a:bevelT/>
            </a:sp3d>
          </p:spPr>
          <p:txBody>
            <a:bodyPr wrap="none" lIns="0" tIns="0" rIns="0" bIns="0" anchor="ctr"/>
            <a:lstStyle/>
            <a:p>
              <a:pPr fontAlgn="base">
                <a:spcBef>
                  <a:spcPct val="0"/>
                </a:spcBef>
                <a:spcAft>
                  <a:spcPct val="0"/>
                </a:spcAft>
              </a:pPr>
              <a:endParaRPr lang="fr-FR">
                <a:solidFill>
                  <a:prstClr val="black"/>
                </a:solidFill>
                <a:latin typeface="Arial" charset="0"/>
                <a:cs typeface="Arial" charset="0"/>
              </a:endParaRPr>
            </a:p>
          </p:txBody>
        </p:sp>
      </p:grpSp>
      <p:sp>
        <p:nvSpPr>
          <p:cNvPr id="10" name="ZoneTexte 9">
            <a:extLst>
              <a:ext uri="{FF2B5EF4-FFF2-40B4-BE49-F238E27FC236}">
                <a16:creationId xmlns:a16="http://schemas.microsoft.com/office/drawing/2014/main" id="{FAE8D62A-AE11-4DB4-A3E9-BF577E5BC631}"/>
              </a:ext>
            </a:extLst>
          </p:cNvPr>
          <p:cNvSpPr txBox="1"/>
          <p:nvPr/>
        </p:nvSpPr>
        <p:spPr>
          <a:xfrm>
            <a:off x="2915816" y="2617748"/>
            <a:ext cx="1440160" cy="523220"/>
          </a:xfrm>
          <a:prstGeom prst="rect">
            <a:avLst/>
          </a:prstGeom>
          <a:solidFill>
            <a:srgbClr val="C00000">
              <a:alpha val="0"/>
            </a:srgbClr>
          </a:solidFill>
        </p:spPr>
        <p:txBody>
          <a:bodyPr wrap="square" rtlCol="0">
            <a:spAutoFit/>
          </a:bodyPr>
          <a:lstStyle/>
          <a:p>
            <a:pPr algn="ctr" fontAlgn="base">
              <a:spcBef>
                <a:spcPct val="0"/>
              </a:spcBef>
              <a:spcAft>
                <a:spcPct val="0"/>
              </a:spcAft>
            </a:pPr>
            <a:r>
              <a:rPr lang="fr-FR" sz="1400" b="1" dirty="0">
                <a:solidFill>
                  <a:prstClr val="white"/>
                </a:solidFill>
                <a:latin typeface="Arial" charset="0"/>
                <a:cs typeface="Arial" charset="0"/>
              </a:rPr>
              <a:t>Compétences techniques</a:t>
            </a:r>
          </a:p>
        </p:txBody>
      </p:sp>
      <p:sp>
        <p:nvSpPr>
          <p:cNvPr id="16" name="ZoneTexte 15">
            <a:extLst>
              <a:ext uri="{FF2B5EF4-FFF2-40B4-BE49-F238E27FC236}">
                <a16:creationId xmlns:a16="http://schemas.microsoft.com/office/drawing/2014/main" id="{3D80D442-D28E-4685-A95B-DD45E50F5319}"/>
              </a:ext>
            </a:extLst>
          </p:cNvPr>
          <p:cNvSpPr txBox="1"/>
          <p:nvPr/>
        </p:nvSpPr>
        <p:spPr>
          <a:xfrm>
            <a:off x="5148064" y="2617748"/>
            <a:ext cx="1080120" cy="523220"/>
          </a:xfrm>
          <a:prstGeom prst="rect">
            <a:avLst/>
          </a:prstGeom>
          <a:solidFill>
            <a:srgbClr val="C00000"/>
          </a:solidFill>
        </p:spPr>
        <p:txBody>
          <a:bodyPr wrap="square" rtlCol="0">
            <a:spAutoFit/>
          </a:bodyPr>
          <a:lstStyle/>
          <a:p>
            <a:pPr algn="ctr" fontAlgn="base">
              <a:spcBef>
                <a:spcPct val="0"/>
              </a:spcBef>
              <a:spcAft>
                <a:spcPct val="0"/>
              </a:spcAft>
            </a:pPr>
            <a:r>
              <a:rPr lang="fr-FR" sz="1400" b="1" dirty="0">
                <a:solidFill>
                  <a:prstClr val="white"/>
                </a:solidFill>
                <a:latin typeface="Arial" charset="0"/>
                <a:cs typeface="Arial" charset="0"/>
              </a:rPr>
              <a:t>Capacités </a:t>
            </a:r>
          </a:p>
          <a:p>
            <a:pPr algn="ctr" fontAlgn="base">
              <a:spcBef>
                <a:spcPct val="0"/>
              </a:spcBef>
              <a:spcAft>
                <a:spcPct val="0"/>
              </a:spcAft>
            </a:pPr>
            <a:r>
              <a:rPr lang="fr-FR" sz="1400" b="1" dirty="0">
                <a:solidFill>
                  <a:prstClr val="white"/>
                </a:solidFill>
                <a:latin typeface="Arial" charset="0"/>
                <a:cs typeface="Arial" charset="0"/>
              </a:rPr>
              <a:t>de gestion</a:t>
            </a:r>
          </a:p>
        </p:txBody>
      </p:sp>
      <p:sp>
        <p:nvSpPr>
          <p:cNvPr id="17" name="ZoneTexte 16">
            <a:extLst>
              <a:ext uri="{FF2B5EF4-FFF2-40B4-BE49-F238E27FC236}">
                <a16:creationId xmlns:a16="http://schemas.microsoft.com/office/drawing/2014/main" id="{7BF2D05F-CFD2-4E61-8B18-2D15B07D0EEA}"/>
              </a:ext>
            </a:extLst>
          </p:cNvPr>
          <p:cNvSpPr txBox="1"/>
          <p:nvPr/>
        </p:nvSpPr>
        <p:spPr>
          <a:xfrm>
            <a:off x="2647777" y="4213051"/>
            <a:ext cx="1584176" cy="523220"/>
          </a:xfrm>
          <a:prstGeom prst="rect">
            <a:avLst/>
          </a:prstGeom>
          <a:noFill/>
        </p:spPr>
        <p:txBody>
          <a:bodyPr wrap="square" rtlCol="0">
            <a:spAutoFit/>
          </a:bodyPr>
          <a:lstStyle/>
          <a:p>
            <a:pPr algn="ctr" fontAlgn="base">
              <a:spcBef>
                <a:spcPct val="0"/>
              </a:spcBef>
              <a:spcAft>
                <a:spcPct val="0"/>
              </a:spcAft>
            </a:pPr>
            <a:r>
              <a:rPr lang="fr-FR" sz="1400" b="1" dirty="0">
                <a:solidFill>
                  <a:prstClr val="white"/>
                </a:solidFill>
                <a:latin typeface="Arial" charset="0"/>
                <a:cs typeface="Arial" charset="0"/>
              </a:rPr>
              <a:t>Dynamisation communautaire</a:t>
            </a:r>
          </a:p>
        </p:txBody>
      </p:sp>
      <p:sp>
        <p:nvSpPr>
          <p:cNvPr id="18" name="ZoneTexte 17">
            <a:extLst>
              <a:ext uri="{FF2B5EF4-FFF2-40B4-BE49-F238E27FC236}">
                <a16:creationId xmlns:a16="http://schemas.microsoft.com/office/drawing/2014/main" id="{D60E6631-AE66-428C-8496-C6CB6BCD5EAB}"/>
              </a:ext>
            </a:extLst>
          </p:cNvPr>
          <p:cNvSpPr txBox="1"/>
          <p:nvPr/>
        </p:nvSpPr>
        <p:spPr>
          <a:xfrm>
            <a:off x="4839138" y="4209543"/>
            <a:ext cx="1440160" cy="523220"/>
          </a:xfrm>
          <a:prstGeom prst="rect">
            <a:avLst/>
          </a:prstGeom>
          <a:solidFill>
            <a:srgbClr val="C00000">
              <a:alpha val="0"/>
            </a:srgbClr>
          </a:solidFill>
        </p:spPr>
        <p:txBody>
          <a:bodyPr wrap="square" rtlCol="0">
            <a:spAutoFit/>
          </a:bodyPr>
          <a:lstStyle/>
          <a:p>
            <a:pPr algn="ctr" fontAlgn="base">
              <a:spcBef>
                <a:spcPct val="0"/>
              </a:spcBef>
              <a:spcAft>
                <a:spcPct val="0"/>
              </a:spcAft>
            </a:pPr>
            <a:r>
              <a:rPr lang="fr-FR" sz="1400" b="1" dirty="0">
                <a:solidFill>
                  <a:prstClr val="white"/>
                </a:solidFill>
                <a:latin typeface="Arial" charset="0"/>
                <a:cs typeface="Arial" charset="0"/>
              </a:rPr>
              <a:t>Réhabilitation</a:t>
            </a:r>
          </a:p>
          <a:p>
            <a:pPr algn="ctr" fontAlgn="base">
              <a:spcBef>
                <a:spcPct val="0"/>
              </a:spcBef>
              <a:spcAft>
                <a:spcPct val="0"/>
              </a:spcAft>
            </a:pPr>
            <a:r>
              <a:rPr lang="fr-FR" sz="1400" b="1" dirty="0">
                <a:solidFill>
                  <a:prstClr val="white"/>
                </a:solidFill>
                <a:latin typeface="Arial" charset="0"/>
                <a:cs typeface="Arial" charset="0"/>
              </a:rPr>
              <a:t>Equipement</a:t>
            </a:r>
          </a:p>
        </p:txBody>
      </p:sp>
      <p:sp>
        <p:nvSpPr>
          <p:cNvPr id="19" name="ZoneTexte 18">
            <a:extLst>
              <a:ext uri="{FF2B5EF4-FFF2-40B4-BE49-F238E27FC236}">
                <a16:creationId xmlns:a16="http://schemas.microsoft.com/office/drawing/2014/main" id="{EA2FE830-34F8-4BD3-8D2C-F043ACA8C024}"/>
              </a:ext>
            </a:extLst>
          </p:cNvPr>
          <p:cNvSpPr txBox="1"/>
          <p:nvPr/>
        </p:nvSpPr>
        <p:spPr>
          <a:xfrm>
            <a:off x="50822" y="786148"/>
            <a:ext cx="2521074" cy="3139321"/>
          </a:xfrm>
          <a:prstGeom prst="rect">
            <a:avLst/>
          </a:prstGeom>
          <a:noFill/>
        </p:spPr>
        <p:txBody>
          <a:bodyPr wrap="square" rtlCol="0">
            <a:spAutoFit/>
          </a:bodyPr>
          <a:lstStyle/>
          <a:p>
            <a:pPr fontAlgn="base">
              <a:spcBef>
                <a:spcPct val="0"/>
              </a:spcBef>
              <a:spcAft>
                <a:spcPct val="0"/>
              </a:spcAft>
            </a:pPr>
            <a:r>
              <a:rPr lang="fr-FR" sz="2200" b="1" u="sng" dirty="0">
                <a:solidFill>
                  <a:srgbClr val="C00000"/>
                </a:solidFill>
                <a:cs typeface="Arial" charset="0"/>
              </a:rPr>
              <a:t>Volet 1 : </a:t>
            </a:r>
          </a:p>
          <a:p>
            <a:pPr fontAlgn="base">
              <a:spcBef>
                <a:spcPct val="0"/>
              </a:spcBef>
              <a:spcAft>
                <a:spcPct val="0"/>
              </a:spcAft>
            </a:pPr>
            <a:r>
              <a:rPr lang="fr-FR" sz="2200" dirty="0">
                <a:solidFill>
                  <a:prstClr val="black"/>
                </a:solidFill>
                <a:cs typeface="Arial" charset="0"/>
              </a:rPr>
              <a:t>Renforcement des </a:t>
            </a:r>
            <a:r>
              <a:rPr lang="fr-FR" sz="2200" b="1" dirty="0">
                <a:solidFill>
                  <a:prstClr val="black"/>
                </a:solidFill>
                <a:cs typeface="Arial" charset="0"/>
              </a:rPr>
              <a:t>compétences techniques </a:t>
            </a:r>
            <a:r>
              <a:rPr lang="fr-FR" sz="2200" dirty="0">
                <a:solidFill>
                  <a:prstClr val="black"/>
                </a:solidFill>
                <a:cs typeface="Arial" charset="0"/>
              </a:rPr>
              <a:t>du personnel (para)médical dans la prise en charge de la mère et de l’enfant et l’hygiène</a:t>
            </a:r>
          </a:p>
        </p:txBody>
      </p:sp>
      <p:sp>
        <p:nvSpPr>
          <p:cNvPr id="20" name="ZoneTexte 19">
            <a:extLst>
              <a:ext uri="{FF2B5EF4-FFF2-40B4-BE49-F238E27FC236}">
                <a16:creationId xmlns:a16="http://schemas.microsoft.com/office/drawing/2014/main" id="{9737233B-F8B2-432C-9FDD-4D2AAD73B15E}"/>
              </a:ext>
            </a:extLst>
          </p:cNvPr>
          <p:cNvSpPr txBox="1"/>
          <p:nvPr/>
        </p:nvSpPr>
        <p:spPr>
          <a:xfrm>
            <a:off x="6566793" y="865112"/>
            <a:ext cx="2376264" cy="3139321"/>
          </a:xfrm>
          <a:prstGeom prst="rect">
            <a:avLst/>
          </a:prstGeom>
          <a:noFill/>
        </p:spPr>
        <p:txBody>
          <a:bodyPr wrap="square" rtlCol="0">
            <a:spAutoFit/>
          </a:bodyPr>
          <a:lstStyle/>
          <a:p>
            <a:pPr algn="r" fontAlgn="base">
              <a:spcBef>
                <a:spcPct val="0"/>
              </a:spcBef>
              <a:spcAft>
                <a:spcPct val="0"/>
              </a:spcAft>
            </a:pPr>
            <a:r>
              <a:rPr lang="fr-FR" sz="2200" b="1" u="sng" dirty="0">
                <a:solidFill>
                  <a:srgbClr val="C00000"/>
                </a:solidFill>
                <a:cs typeface="Arial" charset="0"/>
              </a:rPr>
              <a:t>Volet 2 : </a:t>
            </a:r>
          </a:p>
          <a:p>
            <a:pPr algn="r" fontAlgn="base">
              <a:spcBef>
                <a:spcPct val="0"/>
              </a:spcBef>
              <a:spcAft>
                <a:spcPct val="0"/>
              </a:spcAft>
            </a:pPr>
            <a:r>
              <a:rPr lang="fr-FR" sz="2200" dirty="0">
                <a:solidFill>
                  <a:prstClr val="black"/>
                </a:solidFill>
                <a:cs typeface="Arial" charset="0"/>
              </a:rPr>
              <a:t>Renforcement des </a:t>
            </a:r>
            <a:r>
              <a:rPr lang="fr-FR" sz="2200" b="1" dirty="0">
                <a:solidFill>
                  <a:prstClr val="black"/>
                </a:solidFill>
                <a:cs typeface="Arial" charset="0"/>
              </a:rPr>
              <a:t>capacités de gestion</a:t>
            </a:r>
            <a:r>
              <a:rPr lang="fr-FR" sz="2200" dirty="0">
                <a:solidFill>
                  <a:prstClr val="black"/>
                </a:solidFill>
                <a:cs typeface="Arial" charset="0"/>
              </a:rPr>
              <a:t> des structures de santé (gestion des stocks de médicaments, RH, gestion financière)</a:t>
            </a:r>
            <a:endParaRPr lang="fr-FR" sz="2200" dirty="0">
              <a:solidFill>
                <a:prstClr val="black"/>
              </a:solidFill>
              <a:latin typeface="Arial" charset="0"/>
              <a:cs typeface="Arial" charset="0"/>
            </a:endParaRPr>
          </a:p>
        </p:txBody>
      </p:sp>
      <p:sp>
        <p:nvSpPr>
          <p:cNvPr id="21" name="ZoneTexte 20">
            <a:extLst>
              <a:ext uri="{FF2B5EF4-FFF2-40B4-BE49-F238E27FC236}">
                <a16:creationId xmlns:a16="http://schemas.microsoft.com/office/drawing/2014/main" id="{6347C20C-912C-40F2-8451-CB0376DB0F53}"/>
              </a:ext>
            </a:extLst>
          </p:cNvPr>
          <p:cNvSpPr txBox="1"/>
          <p:nvPr/>
        </p:nvSpPr>
        <p:spPr>
          <a:xfrm>
            <a:off x="98347" y="4004433"/>
            <a:ext cx="2376264" cy="2800767"/>
          </a:xfrm>
          <a:prstGeom prst="rect">
            <a:avLst/>
          </a:prstGeom>
          <a:noFill/>
        </p:spPr>
        <p:txBody>
          <a:bodyPr wrap="square" rtlCol="0">
            <a:spAutoFit/>
          </a:bodyPr>
          <a:lstStyle/>
          <a:p>
            <a:pPr fontAlgn="base">
              <a:spcBef>
                <a:spcPct val="0"/>
              </a:spcBef>
              <a:spcAft>
                <a:spcPct val="0"/>
              </a:spcAft>
            </a:pPr>
            <a:r>
              <a:rPr lang="fr-FR" sz="2200" b="1" u="sng" dirty="0">
                <a:solidFill>
                  <a:srgbClr val="C00000"/>
                </a:solidFill>
                <a:cs typeface="Arial" charset="0"/>
              </a:rPr>
              <a:t>Volet 4 </a:t>
            </a:r>
            <a:r>
              <a:rPr lang="fr-FR" sz="2200" u="sng" dirty="0">
                <a:solidFill>
                  <a:prstClr val="black"/>
                </a:solidFill>
                <a:cs typeface="Arial" charset="0"/>
              </a:rPr>
              <a:t>: </a:t>
            </a:r>
          </a:p>
          <a:p>
            <a:pPr fontAlgn="base">
              <a:spcBef>
                <a:spcPct val="0"/>
              </a:spcBef>
              <a:spcAft>
                <a:spcPct val="0"/>
              </a:spcAft>
            </a:pPr>
            <a:r>
              <a:rPr lang="fr-FR" sz="2200" b="1" dirty="0">
                <a:solidFill>
                  <a:prstClr val="black"/>
                </a:solidFill>
                <a:cs typeface="Arial" charset="0"/>
              </a:rPr>
              <a:t>Dynamisation communautaire</a:t>
            </a:r>
            <a:r>
              <a:rPr lang="fr-FR" sz="2200" dirty="0">
                <a:solidFill>
                  <a:prstClr val="black"/>
                </a:solidFill>
                <a:cs typeface="Arial" charset="0"/>
              </a:rPr>
              <a:t> </a:t>
            </a:r>
          </a:p>
          <a:p>
            <a:pPr fontAlgn="base">
              <a:spcBef>
                <a:spcPct val="0"/>
              </a:spcBef>
              <a:spcAft>
                <a:spcPct val="0"/>
              </a:spcAft>
            </a:pPr>
            <a:r>
              <a:rPr lang="fr-FR" sz="2200" dirty="0">
                <a:solidFill>
                  <a:prstClr val="black"/>
                </a:solidFill>
                <a:cs typeface="Arial" charset="0"/>
              </a:rPr>
              <a:t>grâce aux comités de santé, aux séances de sensibilisation et à la mise en réseau</a:t>
            </a:r>
          </a:p>
        </p:txBody>
      </p:sp>
      <p:sp>
        <p:nvSpPr>
          <p:cNvPr id="22" name="ZoneTexte 21">
            <a:extLst>
              <a:ext uri="{FF2B5EF4-FFF2-40B4-BE49-F238E27FC236}">
                <a16:creationId xmlns:a16="http://schemas.microsoft.com/office/drawing/2014/main" id="{3082A8E9-DB84-4B2F-856E-B8D91A8A80B1}"/>
              </a:ext>
            </a:extLst>
          </p:cNvPr>
          <p:cNvSpPr txBox="1"/>
          <p:nvPr/>
        </p:nvSpPr>
        <p:spPr>
          <a:xfrm>
            <a:off x="6350769" y="4209521"/>
            <a:ext cx="2592288" cy="2462213"/>
          </a:xfrm>
          <a:prstGeom prst="rect">
            <a:avLst/>
          </a:prstGeom>
          <a:noFill/>
        </p:spPr>
        <p:txBody>
          <a:bodyPr wrap="square" rtlCol="0">
            <a:spAutoFit/>
          </a:bodyPr>
          <a:lstStyle/>
          <a:p>
            <a:pPr algn="r" fontAlgn="base">
              <a:spcBef>
                <a:spcPct val="0"/>
              </a:spcBef>
              <a:spcAft>
                <a:spcPct val="0"/>
              </a:spcAft>
            </a:pPr>
            <a:r>
              <a:rPr lang="fr-FR" sz="2200" b="1" u="sng" dirty="0">
                <a:solidFill>
                  <a:srgbClr val="C00000"/>
                </a:solidFill>
                <a:cs typeface="Arial" charset="0"/>
              </a:rPr>
              <a:t>Volet 3 : </a:t>
            </a:r>
          </a:p>
          <a:p>
            <a:pPr algn="r" fontAlgn="base">
              <a:spcBef>
                <a:spcPct val="0"/>
              </a:spcBef>
              <a:spcAft>
                <a:spcPct val="0"/>
              </a:spcAft>
            </a:pPr>
            <a:r>
              <a:rPr lang="fr-FR" sz="2200" b="1" dirty="0">
                <a:solidFill>
                  <a:prstClr val="black"/>
                </a:solidFill>
                <a:cs typeface="Arial" charset="0"/>
              </a:rPr>
              <a:t>Réhabilitation, équipement </a:t>
            </a:r>
            <a:r>
              <a:rPr lang="fr-FR" sz="2200" dirty="0">
                <a:solidFill>
                  <a:prstClr val="black"/>
                </a:solidFill>
                <a:cs typeface="Arial" charset="0"/>
              </a:rPr>
              <a:t>et accompagnement de chaque structure de santé dans son développement</a:t>
            </a:r>
          </a:p>
        </p:txBody>
      </p:sp>
    </p:spTree>
    <p:extLst>
      <p:ext uri="{BB962C8B-B14F-4D97-AF65-F5344CB8AC3E}">
        <p14:creationId xmlns:p14="http://schemas.microsoft.com/office/powerpoint/2010/main" val="2867446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DF57B8D-43F9-42B8-9BC1-E266253BF71F}"/>
              </a:ext>
            </a:extLst>
          </p:cNvPr>
          <p:cNvSpPr>
            <a:spLocks noGrp="1"/>
          </p:cNvSpPr>
          <p:nvPr>
            <p:ph idx="1"/>
          </p:nvPr>
        </p:nvSpPr>
        <p:spPr>
          <a:xfrm>
            <a:off x="190167" y="1147730"/>
            <a:ext cx="5040228" cy="460647"/>
          </a:xfrm>
        </p:spPr>
        <p:txBody>
          <a:bodyPr>
            <a:normAutofit/>
          </a:bodyPr>
          <a:lstStyle/>
          <a:p>
            <a:pPr marL="0" indent="0">
              <a:buNone/>
            </a:pPr>
            <a:r>
              <a:rPr lang="fr-FR" sz="2200" b="1" dirty="0">
                <a:solidFill>
                  <a:srgbClr val="C00000"/>
                </a:solidFill>
              </a:rPr>
              <a:t>Une démarche de formation inclusive</a:t>
            </a:r>
          </a:p>
        </p:txBody>
      </p:sp>
      <p:sp>
        <p:nvSpPr>
          <p:cNvPr id="4" name="Rectangle 36">
            <a:extLst>
              <a:ext uri="{FF2B5EF4-FFF2-40B4-BE49-F238E27FC236}">
                <a16:creationId xmlns:a16="http://schemas.microsoft.com/office/drawing/2014/main" id="{1D599F29-E261-4223-84F1-E0FB5E0E1496}"/>
              </a:ext>
            </a:extLst>
          </p:cNvPr>
          <p:cNvSpPr>
            <a:spLocks noChangeArrowheads="1"/>
          </p:cNvSpPr>
          <p:nvPr/>
        </p:nvSpPr>
        <p:spPr bwMode="auto">
          <a:xfrm>
            <a:off x="-20381" y="356579"/>
            <a:ext cx="9144000" cy="5379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PASS – </a:t>
            </a:r>
            <a:r>
              <a:rPr lang="fr-FR" sz="2800" b="1" dirty="0">
                <a:solidFill>
                  <a:prstClr val="white"/>
                </a:solidFill>
                <a:cs typeface="Arial" charset="0"/>
              </a:rPr>
              <a:t>La méthodologie</a:t>
            </a:r>
            <a:endParaRPr lang="fr-FR" sz="3600" b="1" dirty="0">
              <a:solidFill>
                <a:prstClr val="white"/>
              </a:solidFill>
              <a:cs typeface="Arial" charset="0"/>
            </a:endParaRPr>
          </a:p>
        </p:txBody>
      </p:sp>
      <p:sp>
        <p:nvSpPr>
          <p:cNvPr id="5" name="Rectangle à coins arrondis 5">
            <a:extLst>
              <a:ext uri="{FF2B5EF4-FFF2-40B4-BE49-F238E27FC236}">
                <a16:creationId xmlns:a16="http://schemas.microsoft.com/office/drawing/2014/main" id="{8312CBFE-1719-4747-A1CF-7D6C0B87ED2D}"/>
              </a:ext>
            </a:extLst>
          </p:cNvPr>
          <p:cNvSpPr/>
          <p:nvPr/>
        </p:nvSpPr>
        <p:spPr>
          <a:xfrm>
            <a:off x="2510616" y="1804733"/>
            <a:ext cx="3903312" cy="960120"/>
          </a:xfrm>
          <a:prstGeom prst="roundRect">
            <a:avLst/>
          </a:prstGeom>
          <a:solidFill>
            <a:schemeClr val="bg2">
              <a:lumMod val="40000"/>
              <a:lumOff val="60000"/>
            </a:schemeClr>
          </a:solidFill>
        </p:spPr>
        <p:style>
          <a:lnRef idx="0">
            <a:schemeClr val="accent1"/>
          </a:lnRef>
          <a:fillRef idx="1001">
            <a:schemeClr val="lt2"/>
          </a:fillRef>
          <a:effectRef idx="3">
            <a:schemeClr val="accent1"/>
          </a:effectRef>
          <a:fontRef idx="minor">
            <a:schemeClr val="lt1"/>
          </a:fontRef>
        </p:style>
        <p:txBody>
          <a:bodyPr rtlCol="0" anchor="ctr"/>
          <a:lstStyle/>
          <a:p>
            <a:pPr algn="ctr"/>
            <a:r>
              <a:rPr lang="fr-FR" b="1" dirty="0">
                <a:solidFill>
                  <a:srgbClr val="C00000"/>
                </a:solidFill>
                <a:effectLst>
                  <a:outerShdw blurRad="38100" dist="38100" dir="2700000" algn="tl">
                    <a:srgbClr val="000000">
                      <a:alpha val="43137"/>
                    </a:srgbClr>
                  </a:outerShdw>
                </a:effectLst>
              </a:rPr>
              <a:t>Médecins</a:t>
            </a:r>
          </a:p>
          <a:p>
            <a:r>
              <a:rPr lang="fr-FR" sz="1400" dirty="0">
                <a:solidFill>
                  <a:schemeClr val="accent4"/>
                </a:solidFill>
              </a:rPr>
              <a:t>1/ Formation au Management (Avril et Déc. 2015)</a:t>
            </a:r>
          </a:p>
          <a:p>
            <a:r>
              <a:rPr lang="fr-FR" sz="1400" dirty="0">
                <a:solidFill>
                  <a:schemeClr val="accent4"/>
                </a:solidFill>
              </a:rPr>
              <a:t>2/ Formations techniques (juillet et Nov. 2015</a:t>
            </a:r>
            <a:r>
              <a:rPr lang="fr-FR" sz="1050" dirty="0">
                <a:solidFill>
                  <a:schemeClr val="accent4"/>
                </a:solidFill>
              </a:rPr>
              <a:t>)</a:t>
            </a:r>
          </a:p>
        </p:txBody>
      </p:sp>
      <p:sp>
        <p:nvSpPr>
          <p:cNvPr id="6" name="Rectangle à coins arrondis 6">
            <a:extLst>
              <a:ext uri="{FF2B5EF4-FFF2-40B4-BE49-F238E27FC236}">
                <a16:creationId xmlns:a16="http://schemas.microsoft.com/office/drawing/2014/main" id="{CEE92F8C-F3B0-43CF-A56D-2B69F11D5A40}"/>
              </a:ext>
            </a:extLst>
          </p:cNvPr>
          <p:cNvSpPr/>
          <p:nvPr/>
        </p:nvSpPr>
        <p:spPr>
          <a:xfrm>
            <a:off x="190167" y="4418536"/>
            <a:ext cx="3510711" cy="1620180"/>
          </a:xfrm>
          <a:prstGeom prst="roundRect">
            <a:avLst/>
          </a:prstGeom>
          <a:solidFill>
            <a:schemeClr val="bg2">
              <a:lumMod val="40000"/>
              <a:lumOff val="60000"/>
            </a:schemeClr>
          </a:solidFill>
        </p:spPr>
        <p:style>
          <a:lnRef idx="0">
            <a:schemeClr val="accent1"/>
          </a:lnRef>
          <a:fillRef idx="1001">
            <a:schemeClr val="lt2"/>
          </a:fillRef>
          <a:effectRef idx="3">
            <a:schemeClr val="accent1"/>
          </a:effectRef>
          <a:fontRef idx="minor">
            <a:schemeClr val="lt1"/>
          </a:fontRef>
        </p:style>
        <p:txBody>
          <a:bodyPr rtlCol="0" anchor="ctr"/>
          <a:lstStyle/>
          <a:p>
            <a:pPr algn="ctr"/>
            <a:r>
              <a:rPr lang="fr-FR" b="1" dirty="0">
                <a:solidFill>
                  <a:srgbClr val="C00000"/>
                </a:solidFill>
                <a:effectLst>
                  <a:outerShdw blurRad="38100" dist="38100" dir="2700000" algn="tl">
                    <a:srgbClr val="000000">
                      <a:alpha val="43137"/>
                    </a:srgbClr>
                  </a:outerShdw>
                </a:effectLst>
              </a:rPr>
              <a:t>Personnels de santé</a:t>
            </a:r>
            <a:endParaRPr lang="fr-FR" b="1" dirty="0">
              <a:solidFill>
                <a:schemeClr val="accent4"/>
              </a:solidFill>
              <a:effectLst>
                <a:outerShdw blurRad="38100" dist="38100" dir="2700000" algn="tl">
                  <a:srgbClr val="000000">
                    <a:alpha val="43137"/>
                  </a:srgbClr>
                </a:outerShdw>
              </a:effectLst>
            </a:endParaRPr>
          </a:p>
          <a:p>
            <a:r>
              <a:rPr lang="fr-FR" sz="1400" dirty="0">
                <a:solidFill>
                  <a:schemeClr val="accent4"/>
                </a:solidFill>
              </a:rPr>
              <a:t>1/ Formation Hygiène &amp; Asepsie – 2014</a:t>
            </a:r>
          </a:p>
          <a:p>
            <a:r>
              <a:rPr lang="fr-FR" sz="1400" dirty="0">
                <a:solidFill>
                  <a:schemeClr val="accent4"/>
                </a:solidFill>
              </a:rPr>
              <a:t>2/ Soins techniques et relationnels – 2015</a:t>
            </a:r>
          </a:p>
          <a:p>
            <a:r>
              <a:rPr lang="fr-FR" sz="1400" dirty="0">
                <a:solidFill>
                  <a:schemeClr val="accent4"/>
                </a:solidFill>
              </a:rPr>
              <a:t>3 / L’équipe et les valeurs professionnelles - 2016</a:t>
            </a:r>
          </a:p>
        </p:txBody>
      </p:sp>
      <p:sp>
        <p:nvSpPr>
          <p:cNvPr id="7" name="Rectangle à coins arrondis 7">
            <a:extLst>
              <a:ext uri="{FF2B5EF4-FFF2-40B4-BE49-F238E27FC236}">
                <a16:creationId xmlns:a16="http://schemas.microsoft.com/office/drawing/2014/main" id="{4FE81F81-F5A2-44CF-9A98-636C12B2B4B1}"/>
              </a:ext>
            </a:extLst>
          </p:cNvPr>
          <p:cNvSpPr/>
          <p:nvPr/>
        </p:nvSpPr>
        <p:spPr>
          <a:xfrm>
            <a:off x="5230395" y="4418535"/>
            <a:ext cx="3687523" cy="1620180"/>
          </a:xfrm>
          <a:prstGeom prst="roundRect">
            <a:avLst/>
          </a:prstGeom>
          <a:solidFill>
            <a:schemeClr val="bg2">
              <a:lumMod val="40000"/>
              <a:lumOff val="60000"/>
            </a:schemeClr>
          </a:solidFill>
        </p:spPr>
        <p:style>
          <a:lnRef idx="0">
            <a:schemeClr val="accent1"/>
          </a:lnRef>
          <a:fillRef idx="1001">
            <a:schemeClr val="lt2"/>
          </a:fillRef>
          <a:effectRef idx="3">
            <a:schemeClr val="accent1"/>
          </a:effectRef>
          <a:fontRef idx="minor">
            <a:schemeClr val="lt1"/>
          </a:fontRef>
        </p:style>
        <p:txBody>
          <a:bodyPr rtlCol="0" anchor="t" anchorCtr="0"/>
          <a:lstStyle/>
          <a:p>
            <a:pPr algn="ctr"/>
            <a:endParaRPr lang="fr-FR" b="1" dirty="0">
              <a:solidFill>
                <a:srgbClr val="C00000"/>
              </a:solidFill>
              <a:effectLst>
                <a:outerShdw blurRad="38100" dist="38100" dir="2700000" algn="tl">
                  <a:srgbClr val="000000">
                    <a:alpha val="43137"/>
                  </a:srgbClr>
                </a:outerShdw>
              </a:effectLst>
            </a:endParaRPr>
          </a:p>
          <a:p>
            <a:pPr algn="ctr"/>
            <a:r>
              <a:rPr lang="fr-FR" b="1" dirty="0">
                <a:solidFill>
                  <a:srgbClr val="C00000"/>
                </a:solidFill>
                <a:effectLst>
                  <a:outerShdw blurRad="38100" dist="38100" dir="2700000" algn="tl">
                    <a:srgbClr val="000000">
                      <a:alpha val="43137"/>
                    </a:srgbClr>
                  </a:outerShdw>
                </a:effectLst>
              </a:rPr>
              <a:t>Encadrement infirmier (majors)</a:t>
            </a:r>
            <a:endParaRPr lang="fr-FR" b="1" dirty="0">
              <a:solidFill>
                <a:schemeClr val="accent4"/>
              </a:solidFill>
              <a:effectLst>
                <a:outerShdw blurRad="38100" dist="38100" dir="2700000" algn="tl">
                  <a:srgbClr val="000000">
                    <a:alpha val="43137"/>
                  </a:srgbClr>
                </a:outerShdw>
              </a:effectLst>
            </a:endParaRPr>
          </a:p>
          <a:p>
            <a:r>
              <a:rPr lang="fr-FR" sz="1400" dirty="0">
                <a:solidFill>
                  <a:schemeClr val="accent4"/>
                </a:solidFill>
              </a:rPr>
              <a:t>1/ Formation au « management » (Avril 15)</a:t>
            </a:r>
          </a:p>
          <a:p>
            <a:r>
              <a:rPr lang="fr-FR" sz="1400" dirty="0">
                <a:solidFill>
                  <a:schemeClr val="accent4"/>
                </a:solidFill>
              </a:rPr>
              <a:t>2/ Accompagnement sur le terrain et travail sur les outils</a:t>
            </a:r>
          </a:p>
        </p:txBody>
      </p:sp>
      <p:sp>
        <p:nvSpPr>
          <p:cNvPr id="8" name="Triangle isocèle 7">
            <a:extLst>
              <a:ext uri="{FF2B5EF4-FFF2-40B4-BE49-F238E27FC236}">
                <a16:creationId xmlns:a16="http://schemas.microsoft.com/office/drawing/2014/main" id="{44946C0A-44E6-4485-832C-0FFCE9578E2A}"/>
              </a:ext>
            </a:extLst>
          </p:cNvPr>
          <p:cNvSpPr/>
          <p:nvPr/>
        </p:nvSpPr>
        <p:spPr>
          <a:xfrm>
            <a:off x="3163824" y="2832354"/>
            <a:ext cx="2776328" cy="1820782"/>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350" b="1" dirty="0">
                <a:effectLst>
                  <a:outerShdw blurRad="38100" dist="38100" dir="2700000" algn="tl">
                    <a:srgbClr val="000000">
                      <a:alpha val="43137"/>
                    </a:srgbClr>
                  </a:outerShdw>
                </a:effectLst>
              </a:rPr>
              <a:t>Amélioration de la qualité des soins</a:t>
            </a:r>
          </a:p>
        </p:txBody>
      </p:sp>
      <p:pic>
        <p:nvPicPr>
          <p:cNvPr id="10" name="Image 9">
            <a:extLst>
              <a:ext uri="{FF2B5EF4-FFF2-40B4-BE49-F238E27FC236}">
                <a16:creationId xmlns:a16="http://schemas.microsoft.com/office/drawing/2014/main" id="{1D427F70-00C2-4285-9BEF-886EEC5D27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81" y="2501862"/>
            <a:ext cx="2075723" cy="1556792"/>
          </a:xfrm>
          <a:prstGeom prst="rect">
            <a:avLst/>
          </a:prstGeom>
        </p:spPr>
      </p:pic>
      <p:pic>
        <p:nvPicPr>
          <p:cNvPr id="12" name="Image 11">
            <a:extLst>
              <a:ext uri="{FF2B5EF4-FFF2-40B4-BE49-F238E27FC236}">
                <a16:creationId xmlns:a16="http://schemas.microsoft.com/office/drawing/2014/main" id="{5D63EFF7-8597-4E7D-A763-E3F45BB62F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5331" y="2507152"/>
            <a:ext cx="2068669" cy="1551502"/>
          </a:xfrm>
          <a:prstGeom prst="rect">
            <a:avLst/>
          </a:prstGeom>
        </p:spPr>
      </p:pic>
    </p:spTree>
    <p:extLst>
      <p:ext uri="{BB962C8B-B14F-4D97-AF65-F5344CB8AC3E}">
        <p14:creationId xmlns:p14="http://schemas.microsoft.com/office/powerpoint/2010/main" val="1819331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57861794-AD41-4B3C-8415-B6445768B96A}"/>
              </a:ext>
            </a:extLst>
          </p:cNvPr>
          <p:cNvSpPr/>
          <p:nvPr/>
        </p:nvSpPr>
        <p:spPr>
          <a:xfrm>
            <a:off x="5272378" y="2288846"/>
            <a:ext cx="2422401" cy="23920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9 000 </a:t>
            </a:r>
          </a:p>
          <a:p>
            <a:pPr algn="ctr"/>
            <a:r>
              <a:rPr lang="fr-FR" dirty="0"/>
              <a:t>Accouchements assistés</a:t>
            </a:r>
            <a:endParaRPr lang="fr-FR" sz="1050" dirty="0"/>
          </a:p>
        </p:txBody>
      </p:sp>
      <p:sp>
        <p:nvSpPr>
          <p:cNvPr id="4" name="Rectangle 36">
            <a:extLst>
              <a:ext uri="{FF2B5EF4-FFF2-40B4-BE49-F238E27FC236}">
                <a16:creationId xmlns:a16="http://schemas.microsoft.com/office/drawing/2014/main" id="{B99BE7B1-7634-43CF-A30D-0A0825FFD670}"/>
              </a:ext>
            </a:extLst>
          </p:cNvPr>
          <p:cNvSpPr>
            <a:spLocks noChangeArrowheads="1"/>
          </p:cNvSpPr>
          <p:nvPr/>
        </p:nvSpPr>
        <p:spPr bwMode="auto">
          <a:xfrm>
            <a:off x="3779" y="332656"/>
            <a:ext cx="9144000" cy="5379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PASS – </a:t>
            </a:r>
            <a:r>
              <a:rPr lang="fr-FR" sz="2800" b="1" dirty="0">
                <a:solidFill>
                  <a:prstClr val="white"/>
                </a:solidFill>
                <a:cs typeface="Arial" charset="0"/>
              </a:rPr>
              <a:t>Bilan 2016</a:t>
            </a:r>
            <a:endParaRPr lang="fr-FR" sz="3600" b="1" dirty="0">
              <a:solidFill>
                <a:prstClr val="white"/>
              </a:solidFill>
              <a:cs typeface="Arial" charset="0"/>
            </a:endParaRPr>
          </a:p>
        </p:txBody>
      </p:sp>
      <p:sp>
        <p:nvSpPr>
          <p:cNvPr id="5" name="Ellipse 4">
            <a:extLst>
              <a:ext uri="{FF2B5EF4-FFF2-40B4-BE49-F238E27FC236}">
                <a16:creationId xmlns:a16="http://schemas.microsoft.com/office/drawing/2014/main" id="{A0690A85-B531-4E4B-B9A5-3A75EC77189E}"/>
              </a:ext>
            </a:extLst>
          </p:cNvPr>
          <p:cNvSpPr/>
          <p:nvPr/>
        </p:nvSpPr>
        <p:spPr>
          <a:xfrm>
            <a:off x="1910792" y="1830376"/>
            <a:ext cx="2675963" cy="25871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345 </a:t>
            </a:r>
            <a:r>
              <a:rPr lang="fr-FR" sz="2000" dirty="0"/>
              <a:t> </a:t>
            </a:r>
            <a:r>
              <a:rPr lang="fr-FR" sz="2200" dirty="0"/>
              <a:t>Membres du personnels soignant formés</a:t>
            </a:r>
          </a:p>
        </p:txBody>
      </p:sp>
      <p:sp>
        <p:nvSpPr>
          <p:cNvPr id="7" name="Ellipse 6">
            <a:extLst>
              <a:ext uri="{FF2B5EF4-FFF2-40B4-BE49-F238E27FC236}">
                <a16:creationId xmlns:a16="http://schemas.microsoft.com/office/drawing/2014/main" id="{6BAC6577-B24C-4BFD-86C1-C5F11626C085}"/>
              </a:ext>
            </a:extLst>
          </p:cNvPr>
          <p:cNvSpPr/>
          <p:nvPr/>
        </p:nvSpPr>
        <p:spPr>
          <a:xfrm>
            <a:off x="3974571" y="1216148"/>
            <a:ext cx="2214465" cy="20554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36 500</a:t>
            </a:r>
          </a:p>
          <a:p>
            <a:pPr algn="ctr"/>
            <a:r>
              <a:rPr lang="fr-FR" dirty="0"/>
              <a:t>Consultations</a:t>
            </a:r>
            <a:endParaRPr lang="fr-FR" sz="1050" dirty="0"/>
          </a:p>
        </p:txBody>
      </p:sp>
      <p:sp>
        <p:nvSpPr>
          <p:cNvPr id="8" name="Ellipse 7">
            <a:extLst>
              <a:ext uri="{FF2B5EF4-FFF2-40B4-BE49-F238E27FC236}">
                <a16:creationId xmlns:a16="http://schemas.microsoft.com/office/drawing/2014/main" id="{A7422EE4-FE8E-46B0-945D-AE52A5FD36CE}"/>
              </a:ext>
            </a:extLst>
          </p:cNvPr>
          <p:cNvSpPr/>
          <p:nvPr/>
        </p:nvSpPr>
        <p:spPr>
          <a:xfrm>
            <a:off x="7130550" y="2288846"/>
            <a:ext cx="1826275" cy="1708616"/>
          </a:xfrm>
          <a:prstGeom prst="ellipse">
            <a:avLst/>
          </a:pr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Soit </a:t>
            </a:r>
            <a:r>
              <a:rPr lang="fr-FR" sz="3600" dirty="0"/>
              <a:t>10% </a:t>
            </a:r>
            <a:r>
              <a:rPr lang="fr-FR" dirty="0"/>
              <a:t>de plus qu’en 2015</a:t>
            </a:r>
            <a:endParaRPr lang="fr-FR" sz="1050" dirty="0"/>
          </a:p>
        </p:txBody>
      </p:sp>
      <p:sp>
        <p:nvSpPr>
          <p:cNvPr id="10" name="Ellipse 9">
            <a:extLst>
              <a:ext uri="{FF2B5EF4-FFF2-40B4-BE49-F238E27FC236}">
                <a16:creationId xmlns:a16="http://schemas.microsoft.com/office/drawing/2014/main" id="{FDC57E59-0A5E-4FF4-8BAD-B08A9495CDB8}"/>
              </a:ext>
            </a:extLst>
          </p:cNvPr>
          <p:cNvSpPr/>
          <p:nvPr/>
        </p:nvSpPr>
        <p:spPr>
          <a:xfrm>
            <a:off x="5864629" y="800443"/>
            <a:ext cx="1941548" cy="1833057"/>
          </a:xfrm>
          <a:prstGeom prst="ellipse">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Soit </a:t>
            </a:r>
            <a:r>
              <a:rPr lang="fr-FR" sz="3600" dirty="0"/>
              <a:t>6% </a:t>
            </a:r>
            <a:r>
              <a:rPr lang="fr-FR" dirty="0"/>
              <a:t>de plus qu’en 2015</a:t>
            </a:r>
            <a:endParaRPr lang="fr-FR" sz="1050" dirty="0"/>
          </a:p>
        </p:txBody>
      </p:sp>
      <p:sp>
        <p:nvSpPr>
          <p:cNvPr id="11" name="ZoneTexte 10">
            <a:extLst>
              <a:ext uri="{FF2B5EF4-FFF2-40B4-BE49-F238E27FC236}">
                <a16:creationId xmlns:a16="http://schemas.microsoft.com/office/drawing/2014/main" id="{EF6D32C3-8DEE-4AC2-938D-8D6010F5FF54}"/>
              </a:ext>
            </a:extLst>
          </p:cNvPr>
          <p:cNvSpPr txBox="1"/>
          <p:nvPr/>
        </p:nvSpPr>
        <p:spPr>
          <a:xfrm>
            <a:off x="293943" y="4549580"/>
            <a:ext cx="8853836" cy="2123658"/>
          </a:xfrm>
          <a:prstGeom prst="rect">
            <a:avLst/>
          </a:prstGeom>
          <a:noFill/>
        </p:spPr>
        <p:txBody>
          <a:bodyPr wrap="square" rtlCol="0">
            <a:spAutoFit/>
          </a:bodyPr>
          <a:lstStyle/>
          <a:p>
            <a:r>
              <a:rPr lang="fr-FR" sz="2200" b="1" dirty="0">
                <a:solidFill>
                  <a:srgbClr val="C00000"/>
                </a:solidFill>
              </a:rPr>
              <a:t>En 2016:</a:t>
            </a:r>
          </a:p>
          <a:p>
            <a:pPr marL="342900" indent="-342900">
              <a:buFont typeface="Arial" panose="020B0604020202020204" pitchFamily="34" charset="0"/>
              <a:buChar char="•"/>
            </a:pPr>
            <a:r>
              <a:rPr lang="fr-FR" sz="2200" b="1" dirty="0"/>
              <a:t>Evaluation </a:t>
            </a:r>
            <a:r>
              <a:rPr lang="fr-FR" sz="2200" dirty="0"/>
              <a:t>des compétences du personnel</a:t>
            </a:r>
          </a:p>
          <a:p>
            <a:pPr marL="342900" indent="-342900">
              <a:buFont typeface="Arial" panose="020B0604020202020204" pitchFamily="34" charset="0"/>
              <a:buChar char="•"/>
            </a:pPr>
            <a:r>
              <a:rPr lang="fr-FR" sz="2200" dirty="0"/>
              <a:t>Création d’une </a:t>
            </a:r>
            <a:r>
              <a:rPr lang="fr-FR" sz="2200" b="1" dirty="0"/>
              <a:t>offre de formation pour le personnel encadrant intermédiaire </a:t>
            </a:r>
            <a:r>
              <a:rPr lang="fr-FR" sz="2200" dirty="0"/>
              <a:t>(majors)</a:t>
            </a:r>
          </a:p>
          <a:p>
            <a:pPr marL="342900" indent="-342900">
              <a:buFont typeface="Arial" panose="020B0604020202020204" pitchFamily="34" charset="0"/>
              <a:buChar char="•"/>
            </a:pPr>
            <a:r>
              <a:rPr lang="fr-FR" sz="2200" b="1" dirty="0"/>
              <a:t>Enquête</a:t>
            </a:r>
            <a:r>
              <a:rPr lang="fr-FR" sz="2200" dirty="0"/>
              <a:t> menée pour mesure le taux d’infection post-partum</a:t>
            </a:r>
          </a:p>
          <a:p>
            <a:pPr marL="342900" indent="-342900">
              <a:buFont typeface="Arial" panose="020B0604020202020204" pitchFamily="34" charset="0"/>
              <a:buChar char="•"/>
            </a:pPr>
            <a:r>
              <a:rPr lang="fr-FR" sz="2200" dirty="0"/>
              <a:t>Poursuite de l’accompagnement en gestion</a:t>
            </a:r>
          </a:p>
        </p:txBody>
      </p:sp>
      <p:sp>
        <p:nvSpPr>
          <p:cNvPr id="12" name="Ellipse 11">
            <a:extLst>
              <a:ext uri="{FF2B5EF4-FFF2-40B4-BE49-F238E27FC236}">
                <a16:creationId xmlns:a16="http://schemas.microsoft.com/office/drawing/2014/main" id="{3D377984-DB55-4C17-A393-A7614B9BBD6C}"/>
              </a:ext>
            </a:extLst>
          </p:cNvPr>
          <p:cNvSpPr/>
          <p:nvPr/>
        </p:nvSpPr>
        <p:spPr>
          <a:xfrm>
            <a:off x="293943" y="970527"/>
            <a:ext cx="2379301" cy="228475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1 </a:t>
            </a:r>
            <a:r>
              <a:rPr lang="fr-FR" sz="2200" dirty="0"/>
              <a:t>Programme de formation continue sur 3 ans </a:t>
            </a:r>
          </a:p>
        </p:txBody>
      </p:sp>
      <p:sp>
        <p:nvSpPr>
          <p:cNvPr id="13" name="Ellipse 12">
            <a:extLst>
              <a:ext uri="{FF2B5EF4-FFF2-40B4-BE49-F238E27FC236}">
                <a16:creationId xmlns:a16="http://schemas.microsoft.com/office/drawing/2014/main" id="{D7A29D12-AEDA-4832-8F28-F19FAD993EAF}"/>
              </a:ext>
            </a:extLst>
          </p:cNvPr>
          <p:cNvSpPr/>
          <p:nvPr/>
        </p:nvSpPr>
        <p:spPr>
          <a:xfrm>
            <a:off x="848857" y="3093200"/>
            <a:ext cx="1592146" cy="145638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8 </a:t>
            </a:r>
            <a:r>
              <a:rPr lang="fr-FR" sz="2200" dirty="0"/>
              <a:t>CSP </a:t>
            </a:r>
            <a:r>
              <a:rPr lang="fr-FR" sz="2200" dirty="0" err="1"/>
              <a:t>parte-naires</a:t>
            </a:r>
            <a:endParaRPr lang="fr-FR" sz="2200" dirty="0"/>
          </a:p>
        </p:txBody>
      </p:sp>
    </p:spTree>
    <p:extLst>
      <p:ext uri="{BB962C8B-B14F-4D97-AF65-F5344CB8AC3E}">
        <p14:creationId xmlns:p14="http://schemas.microsoft.com/office/powerpoint/2010/main" val="802464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D05794-00FC-42E3-9495-B49C7D1B204E}"/>
              </a:ext>
            </a:extLst>
          </p:cNvPr>
          <p:cNvSpPr>
            <a:spLocks noGrp="1"/>
          </p:cNvSpPr>
          <p:nvPr>
            <p:ph idx="1"/>
          </p:nvPr>
        </p:nvSpPr>
        <p:spPr>
          <a:xfrm>
            <a:off x="323528" y="4912567"/>
            <a:ext cx="8361879" cy="1641377"/>
          </a:xfrm>
        </p:spPr>
        <p:txBody>
          <a:bodyPr>
            <a:normAutofit/>
          </a:bodyPr>
          <a:lstStyle/>
          <a:p>
            <a:pPr marL="0" indent="0">
              <a:buNone/>
            </a:pPr>
            <a:r>
              <a:rPr lang="fr-FR" sz="2200" b="1" dirty="0">
                <a:solidFill>
                  <a:srgbClr val="C00000"/>
                </a:solidFill>
              </a:rPr>
              <a:t>Volet communautaire </a:t>
            </a:r>
            <a:r>
              <a:rPr lang="fr-FR" sz="2200" dirty="0">
                <a:solidFill>
                  <a:srgbClr val="C00000"/>
                </a:solidFill>
              </a:rPr>
              <a:t>: </a:t>
            </a:r>
          </a:p>
          <a:p>
            <a:r>
              <a:rPr lang="fr-FR" sz="2200" dirty="0"/>
              <a:t>Réflexion pour relancer ce volet</a:t>
            </a:r>
          </a:p>
          <a:p>
            <a:r>
              <a:rPr lang="fr-FR" sz="2200" dirty="0"/>
              <a:t>Réalisation d’une </a:t>
            </a:r>
            <a:r>
              <a:rPr lang="fr-FR" sz="2200" b="1" dirty="0"/>
              <a:t>enquête avec Open Data Kit </a:t>
            </a:r>
            <a:r>
              <a:rPr lang="fr-FR" sz="2200" dirty="0"/>
              <a:t>auprès des patients des centres partenaires</a:t>
            </a:r>
          </a:p>
          <a:p>
            <a:endParaRPr lang="fr-FR" dirty="0"/>
          </a:p>
        </p:txBody>
      </p:sp>
      <p:sp>
        <p:nvSpPr>
          <p:cNvPr id="4" name="Rectangle 36">
            <a:extLst>
              <a:ext uri="{FF2B5EF4-FFF2-40B4-BE49-F238E27FC236}">
                <a16:creationId xmlns:a16="http://schemas.microsoft.com/office/drawing/2014/main" id="{22BFAAB8-4E21-4A1D-B6D6-8D8C08D37817}"/>
              </a:ext>
            </a:extLst>
          </p:cNvPr>
          <p:cNvSpPr>
            <a:spLocks noChangeArrowheads="1"/>
          </p:cNvSpPr>
          <p:nvPr/>
        </p:nvSpPr>
        <p:spPr bwMode="auto">
          <a:xfrm>
            <a:off x="3779" y="332656"/>
            <a:ext cx="9144000" cy="5379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PASS – </a:t>
            </a:r>
            <a:r>
              <a:rPr lang="fr-FR" sz="2800" b="1" dirty="0">
                <a:solidFill>
                  <a:prstClr val="white"/>
                </a:solidFill>
                <a:cs typeface="Arial" charset="0"/>
              </a:rPr>
              <a:t>Bilan 2016</a:t>
            </a:r>
            <a:endParaRPr lang="fr-FR" sz="3600" b="1" dirty="0">
              <a:solidFill>
                <a:prstClr val="white"/>
              </a:solidFill>
              <a:cs typeface="Arial" charset="0"/>
            </a:endParaRPr>
          </a:p>
        </p:txBody>
      </p:sp>
      <p:sp>
        <p:nvSpPr>
          <p:cNvPr id="5" name="Espace réservé du contenu 2">
            <a:extLst>
              <a:ext uri="{FF2B5EF4-FFF2-40B4-BE49-F238E27FC236}">
                <a16:creationId xmlns:a16="http://schemas.microsoft.com/office/drawing/2014/main" id="{A145CA4D-E074-40CA-B0DD-114E31704FA4}"/>
              </a:ext>
            </a:extLst>
          </p:cNvPr>
          <p:cNvSpPr txBox="1">
            <a:spLocks/>
          </p:cNvSpPr>
          <p:nvPr/>
        </p:nvSpPr>
        <p:spPr>
          <a:xfrm>
            <a:off x="230855" y="1052736"/>
            <a:ext cx="8689847" cy="15290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200" b="1" dirty="0">
                <a:solidFill>
                  <a:srgbClr val="C00000"/>
                </a:solidFill>
              </a:rPr>
              <a:t>Volet réhabilitation </a:t>
            </a:r>
            <a:r>
              <a:rPr lang="fr-FR" sz="2200" dirty="0">
                <a:solidFill>
                  <a:srgbClr val="C00000"/>
                </a:solidFill>
              </a:rPr>
              <a:t>: </a:t>
            </a:r>
          </a:p>
          <a:p>
            <a:r>
              <a:rPr lang="fr-FR" sz="2200" dirty="0"/>
              <a:t>Réhabilitation du CSI de </a:t>
            </a:r>
            <a:r>
              <a:rPr lang="fr-FR" sz="2200" dirty="0" err="1"/>
              <a:t>Loandjili</a:t>
            </a:r>
            <a:endParaRPr lang="fr-FR" sz="2200" dirty="0"/>
          </a:p>
          <a:p>
            <a:r>
              <a:rPr lang="fr-FR" sz="2200" dirty="0"/>
              <a:t>Livraison importante de matériel médical a été livrée à la Clinique du Mont Sinaï</a:t>
            </a:r>
          </a:p>
        </p:txBody>
      </p:sp>
      <p:pic>
        <p:nvPicPr>
          <p:cNvPr id="7" name="Image 6">
            <a:extLst>
              <a:ext uri="{FF2B5EF4-FFF2-40B4-BE49-F238E27FC236}">
                <a16:creationId xmlns:a16="http://schemas.microsoft.com/office/drawing/2014/main" id="{BCC7BEB4-289E-4761-A53F-A71CAF7D73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6159" y="2606127"/>
            <a:ext cx="2952328" cy="2214246"/>
          </a:xfrm>
          <a:prstGeom prst="rect">
            <a:avLst/>
          </a:prstGeom>
        </p:spPr>
      </p:pic>
      <p:pic>
        <p:nvPicPr>
          <p:cNvPr id="9" name="Image 8">
            <a:extLst>
              <a:ext uri="{FF2B5EF4-FFF2-40B4-BE49-F238E27FC236}">
                <a16:creationId xmlns:a16="http://schemas.microsoft.com/office/drawing/2014/main" id="{A6C85887-C449-4FAA-9BD1-B6FB01401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392740"/>
            <a:ext cx="2031690" cy="2708920"/>
          </a:xfrm>
          <a:prstGeom prst="rect">
            <a:avLst/>
          </a:prstGeom>
        </p:spPr>
      </p:pic>
    </p:spTree>
    <p:extLst>
      <p:ext uri="{BB962C8B-B14F-4D97-AF65-F5344CB8AC3E}">
        <p14:creationId xmlns:p14="http://schemas.microsoft.com/office/powerpoint/2010/main" val="2239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4077071"/>
            <a:ext cx="9144000" cy="1756800"/>
          </a:xfrm>
          <a:prstGeom prst="rect">
            <a:avLst/>
          </a:prstGeom>
          <a:solidFill>
            <a:srgbClr val="C00000"/>
          </a:solidFill>
          <a:ln>
            <a:noFill/>
          </a:ln>
          <a:extLst/>
        </p:spPr>
        <p:txBody>
          <a:bodyPr wrap="none" anchor="ctr"/>
          <a:lstStyle/>
          <a:p>
            <a:pPr marL="3257550" lvl="6" indent="-514350">
              <a:buFont typeface="+mj-lt"/>
              <a:buAutoNum type="arabicPeriod"/>
            </a:pPr>
            <a:r>
              <a:rPr lang="fr-FR" sz="2800" dirty="0">
                <a:solidFill>
                  <a:schemeClr val="bg1"/>
                </a:solidFill>
                <a:cs typeface="Arial" pitchFamily="34" charset="0"/>
              </a:rPr>
              <a:t>CHME - Monkole</a:t>
            </a:r>
          </a:p>
          <a:p>
            <a:pPr marL="3257550" lvl="6" indent="-514350">
              <a:buFont typeface="+mj-lt"/>
              <a:buAutoNum type="arabicPeriod"/>
            </a:pPr>
            <a:r>
              <a:rPr lang="fr-FR" sz="2800" dirty="0">
                <a:solidFill>
                  <a:schemeClr val="bg1"/>
                </a:solidFill>
                <a:cs typeface="Arial" pitchFamily="34" charset="0"/>
              </a:rPr>
              <a:t>CP Drépanocytose</a:t>
            </a:r>
          </a:p>
          <a:p>
            <a:pPr marL="3257550" lvl="6" indent="-514350">
              <a:buFont typeface="+mj-lt"/>
              <a:buAutoNum type="arabicPeriod"/>
            </a:pPr>
            <a:r>
              <a:rPr lang="fr-FR" sz="2800" dirty="0">
                <a:solidFill>
                  <a:schemeClr val="bg1"/>
                </a:solidFill>
                <a:cs typeface="Arial" pitchFamily="34" charset="0"/>
              </a:rPr>
              <a:t>PASS</a:t>
            </a:r>
          </a:p>
          <a:p>
            <a:pPr marL="3257550" lvl="6" indent="-514350">
              <a:buFont typeface="+mj-lt"/>
              <a:buAutoNum type="arabicPeriod"/>
            </a:pPr>
            <a:r>
              <a:rPr lang="fr-FR" sz="2800" b="1" dirty="0">
                <a:solidFill>
                  <a:schemeClr val="bg1"/>
                </a:solidFill>
                <a:cs typeface="Arial" pitchFamily="34" charset="0"/>
              </a:rPr>
              <a:t>COA Alep</a:t>
            </a:r>
          </a:p>
        </p:txBody>
      </p:sp>
      <p:sp>
        <p:nvSpPr>
          <p:cNvPr id="2051" name="Rectangle 4"/>
          <p:cNvSpPr>
            <a:spLocks noChangeArrowheads="1"/>
          </p:cNvSpPr>
          <p:nvPr/>
        </p:nvSpPr>
        <p:spPr bwMode="auto">
          <a:xfrm>
            <a:off x="526647" y="4077072"/>
            <a:ext cx="69453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6000" rIns="36000" bIns="360000" anchor="ctr"/>
          <a:lstStyle/>
          <a:p>
            <a:endParaRPr lang="fr-FR">
              <a:cs typeface="Arial" pitchFamily="34" charset="0"/>
            </a:endParaRPr>
          </a:p>
        </p:txBody>
      </p:sp>
      <p:pic>
        <p:nvPicPr>
          <p:cNvPr id="2052" name="Picture 5" descr="logoIECD"/>
          <p:cNvPicPr>
            <a:picLocks noChangeAspect="1" noChangeArrowheads="1"/>
          </p:cNvPicPr>
          <p:nvPr/>
        </p:nvPicPr>
        <p:blipFill>
          <a:blip r:embed="rId2">
            <a:extLst>
              <a:ext uri="{28A0092B-C50C-407E-A947-70E740481C1C}">
                <a14:useLocalDpi xmlns:a14="http://schemas.microsoft.com/office/drawing/2010/main" val="0"/>
              </a:ext>
            </a:extLst>
          </a:blip>
          <a:srcRect l="29353" r="28001" b="22487"/>
          <a:stretch>
            <a:fillRect/>
          </a:stretch>
        </p:blipFill>
        <p:spPr bwMode="auto">
          <a:xfrm>
            <a:off x="6300192" y="61526"/>
            <a:ext cx="24098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Logo semeu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1556792"/>
            <a:ext cx="4111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p:cNvSpPr>
            <a:spLocks noGrp="1"/>
          </p:cNvSpPr>
          <p:nvPr>
            <p:ph type="ftr" sz="quarter" idx="11"/>
          </p:nvPr>
        </p:nvSpPr>
        <p:spPr bwMode="auto">
          <a:xfrm>
            <a:off x="2411413" y="6309321"/>
            <a:ext cx="4897437" cy="50423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fr-FR" dirty="0">
                <a:solidFill>
                  <a:srgbClr val="C00000"/>
                </a:solidFill>
                <a:cs typeface="Arial" charset="0"/>
              </a:rPr>
              <a:t>Assemblée Générale-   28 Juin 2013</a:t>
            </a:r>
            <a:endParaRPr lang="fr-FR" u="sng" dirty="0">
              <a:solidFill>
                <a:srgbClr val="C00000"/>
              </a:solidFill>
              <a:cs typeface="Arial" charset="0"/>
            </a:endParaRPr>
          </a:p>
          <a:p>
            <a:pPr fontAlgn="base">
              <a:spcBef>
                <a:spcPct val="0"/>
              </a:spcBef>
              <a:spcAft>
                <a:spcPct val="0"/>
              </a:spcAft>
            </a:pPr>
            <a:r>
              <a:rPr lang="fr-FR" sz="1100" dirty="0">
                <a:solidFill>
                  <a:prstClr val="black"/>
                </a:solidFill>
                <a:cs typeface="Arial" charset="0"/>
              </a:rPr>
              <a:t>Institut Européen de Coopération et de Développement – www.iecd.org</a:t>
            </a:r>
          </a:p>
          <a:p>
            <a:pPr fontAlgn="base">
              <a:spcBef>
                <a:spcPct val="0"/>
              </a:spcBef>
              <a:spcAft>
                <a:spcPct val="0"/>
              </a:spcAft>
            </a:pPr>
            <a:endParaRPr lang="fr-FR" sz="1100" dirty="0">
              <a:solidFill>
                <a:prstClr val="black"/>
              </a:solidFill>
              <a:cs typeface="Arial" charset="0"/>
            </a:endParaRPr>
          </a:p>
        </p:txBody>
      </p:sp>
      <p:sp>
        <p:nvSpPr>
          <p:cNvPr id="7" name="Flèche droite 6"/>
          <p:cNvSpPr/>
          <p:nvPr/>
        </p:nvSpPr>
        <p:spPr>
          <a:xfrm>
            <a:off x="2231393" y="5509836"/>
            <a:ext cx="360040" cy="216024"/>
          </a:xfrm>
          <a:prstGeom prst="rightArrow">
            <a:avLst/>
          </a:prstGeom>
          <a:ln w="19050">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934506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6">
            <a:extLst>
              <a:ext uri="{FF2B5EF4-FFF2-40B4-BE49-F238E27FC236}">
                <a16:creationId xmlns:a16="http://schemas.microsoft.com/office/drawing/2014/main" id="{EAD8DCE5-46B4-4C0E-840E-2B3339AAAB85}"/>
              </a:ext>
            </a:extLst>
          </p:cNvPr>
          <p:cNvSpPr>
            <a:spLocks noChangeArrowheads="1"/>
          </p:cNvSpPr>
          <p:nvPr/>
        </p:nvSpPr>
        <p:spPr bwMode="auto">
          <a:xfrm>
            <a:off x="3779" y="332656"/>
            <a:ext cx="9144000" cy="5379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COA d’Alep – </a:t>
            </a:r>
            <a:r>
              <a:rPr lang="fr-FR" sz="2800" b="1" dirty="0">
                <a:solidFill>
                  <a:prstClr val="white"/>
                </a:solidFill>
                <a:cs typeface="Arial" charset="0"/>
              </a:rPr>
              <a:t>Présentation</a:t>
            </a:r>
            <a:endParaRPr lang="fr-FR" sz="3600" b="1" dirty="0">
              <a:solidFill>
                <a:prstClr val="white"/>
              </a:solidFill>
              <a:cs typeface="Arial" charset="0"/>
            </a:endParaRPr>
          </a:p>
        </p:txBody>
      </p:sp>
      <p:sp>
        <p:nvSpPr>
          <p:cNvPr id="3" name="Rectangle 36">
            <a:extLst>
              <a:ext uri="{FF2B5EF4-FFF2-40B4-BE49-F238E27FC236}">
                <a16:creationId xmlns:a16="http://schemas.microsoft.com/office/drawing/2014/main" id="{F62EBA88-8258-4546-8747-728AFA66E075}"/>
              </a:ext>
            </a:extLst>
          </p:cNvPr>
          <p:cNvSpPr>
            <a:spLocks noChangeArrowheads="1"/>
          </p:cNvSpPr>
          <p:nvPr/>
        </p:nvSpPr>
        <p:spPr bwMode="auto">
          <a:xfrm>
            <a:off x="214181" y="1166132"/>
            <a:ext cx="5688632" cy="1368152"/>
          </a:xfrm>
          <a:prstGeom prst="rect">
            <a:avLst/>
          </a:prstGeom>
          <a:solidFill>
            <a:srgbClr val="C0000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pPr algn="ctr"/>
            <a:r>
              <a:rPr lang="fr-FR" sz="2200" b="1" dirty="0">
                <a:solidFill>
                  <a:prstClr val="white"/>
                </a:solidFill>
                <a:cs typeface="Arial" charset="0"/>
              </a:rPr>
              <a:t>Centre Orthopédique d’Alep (COA)</a:t>
            </a:r>
          </a:p>
          <a:p>
            <a:pPr algn="ctr"/>
            <a:r>
              <a:rPr lang="fr-FR" sz="2200" dirty="0">
                <a:solidFill>
                  <a:prstClr val="white"/>
                </a:solidFill>
                <a:cs typeface="Arial" charset="0"/>
              </a:rPr>
              <a:t>Ou</a:t>
            </a:r>
          </a:p>
          <a:p>
            <a:pPr algn="ctr"/>
            <a:r>
              <a:rPr lang="fr-FR" sz="2200" b="1" dirty="0">
                <a:solidFill>
                  <a:prstClr val="white"/>
                </a:solidFill>
                <a:cs typeface="Arial" charset="0"/>
              </a:rPr>
              <a:t>Hôpital Al-Rajaa (« L’espérance »)</a:t>
            </a:r>
          </a:p>
        </p:txBody>
      </p:sp>
      <p:sp>
        <p:nvSpPr>
          <p:cNvPr id="4" name="ZoneTexte 3">
            <a:extLst>
              <a:ext uri="{FF2B5EF4-FFF2-40B4-BE49-F238E27FC236}">
                <a16:creationId xmlns:a16="http://schemas.microsoft.com/office/drawing/2014/main" id="{BADB28FC-45FD-48E3-B2B9-82FAA5579EB7}"/>
              </a:ext>
            </a:extLst>
          </p:cNvPr>
          <p:cNvSpPr txBox="1"/>
          <p:nvPr/>
        </p:nvSpPr>
        <p:spPr>
          <a:xfrm>
            <a:off x="214181" y="2891086"/>
            <a:ext cx="8678299" cy="1785104"/>
          </a:xfrm>
          <a:prstGeom prst="rect">
            <a:avLst/>
          </a:prstGeom>
          <a:noFill/>
        </p:spPr>
        <p:txBody>
          <a:bodyPr wrap="square" rtlCol="0">
            <a:spAutoFit/>
          </a:bodyPr>
          <a:lstStyle/>
          <a:p>
            <a:r>
              <a:rPr lang="fr-FR" sz="2200" dirty="0"/>
              <a:t>Création en </a:t>
            </a:r>
            <a:r>
              <a:rPr lang="fr-FR" sz="2200" b="1" dirty="0">
                <a:solidFill>
                  <a:srgbClr val="C00000"/>
                </a:solidFill>
              </a:rPr>
              <a:t>2003</a:t>
            </a:r>
            <a:r>
              <a:rPr lang="fr-FR" sz="2200" dirty="0"/>
              <a:t> grâce au soutien de l’IECD à l’initiative du Dr Emile Katti</a:t>
            </a:r>
          </a:p>
          <a:p>
            <a:endParaRPr lang="fr-FR" sz="2200" dirty="0"/>
          </a:p>
          <a:p>
            <a:r>
              <a:rPr lang="fr-FR" sz="2200" b="1" dirty="0">
                <a:solidFill>
                  <a:srgbClr val="C00000"/>
                </a:solidFill>
              </a:rPr>
              <a:t>Vocation première</a:t>
            </a:r>
            <a:r>
              <a:rPr lang="fr-FR" sz="2200" dirty="0"/>
              <a:t>: diagnostic et traitement des pathologies invalidantes Un service d’urgence accueillant de nombreux polytraumatisés sévères (accidents de la route, accidents du travail)</a:t>
            </a:r>
          </a:p>
        </p:txBody>
      </p:sp>
      <p:sp>
        <p:nvSpPr>
          <p:cNvPr id="5" name="ZoneTexte 4">
            <a:extLst>
              <a:ext uri="{FF2B5EF4-FFF2-40B4-BE49-F238E27FC236}">
                <a16:creationId xmlns:a16="http://schemas.microsoft.com/office/drawing/2014/main" id="{7202C46A-61D3-4F07-8C5C-22CBFFA0114D}"/>
              </a:ext>
            </a:extLst>
          </p:cNvPr>
          <p:cNvSpPr txBox="1"/>
          <p:nvPr/>
        </p:nvSpPr>
        <p:spPr>
          <a:xfrm>
            <a:off x="218787" y="4869160"/>
            <a:ext cx="8928992" cy="1446550"/>
          </a:xfrm>
          <a:prstGeom prst="rect">
            <a:avLst/>
          </a:prstGeom>
          <a:noFill/>
        </p:spPr>
        <p:txBody>
          <a:bodyPr wrap="square" rtlCol="0">
            <a:spAutoFit/>
          </a:bodyPr>
          <a:lstStyle/>
          <a:p>
            <a:r>
              <a:rPr lang="fr-FR" sz="2200" b="1" dirty="0">
                <a:solidFill>
                  <a:srgbClr val="C00000"/>
                </a:solidFill>
              </a:rPr>
              <a:t>Le COA aujourd’hui: </a:t>
            </a:r>
            <a:r>
              <a:rPr lang="fr-FR" sz="2200" dirty="0"/>
              <a:t>Accueil de nombreux blessés de guerre </a:t>
            </a:r>
          </a:p>
          <a:p>
            <a:endParaRPr lang="fr-FR" sz="2200" dirty="0"/>
          </a:p>
          <a:p>
            <a:r>
              <a:rPr lang="fr-FR" sz="2200" b="1" dirty="0"/>
              <a:t>Une des dernières structures de santé indemne </a:t>
            </a:r>
            <a:r>
              <a:rPr lang="fr-FR" sz="2200" dirty="0"/>
              <a:t>d’Alep (68 sur 91 centres ont été endommagés par la guerre)</a:t>
            </a:r>
          </a:p>
        </p:txBody>
      </p:sp>
      <p:pic>
        <p:nvPicPr>
          <p:cNvPr id="7" name="Image 6">
            <a:extLst>
              <a:ext uri="{FF2B5EF4-FFF2-40B4-BE49-F238E27FC236}">
                <a16:creationId xmlns:a16="http://schemas.microsoft.com/office/drawing/2014/main" id="{DBEB07EE-F7C7-4A39-8011-6D1FCFBD45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986112"/>
            <a:ext cx="2304256" cy="1728192"/>
          </a:xfrm>
          <a:prstGeom prst="rect">
            <a:avLst/>
          </a:prstGeom>
        </p:spPr>
      </p:pic>
    </p:spTree>
    <p:extLst>
      <p:ext uri="{BB962C8B-B14F-4D97-AF65-F5344CB8AC3E}">
        <p14:creationId xmlns:p14="http://schemas.microsoft.com/office/powerpoint/2010/main" val="61454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6">
            <a:extLst>
              <a:ext uri="{FF2B5EF4-FFF2-40B4-BE49-F238E27FC236}">
                <a16:creationId xmlns:a16="http://schemas.microsoft.com/office/drawing/2014/main" id="{E79F56E0-8B7F-41B2-A06A-CF748FEFA094}"/>
              </a:ext>
            </a:extLst>
          </p:cNvPr>
          <p:cNvSpPr>
            <a:spLocks noChangeArrowheads="1"/>
          </p:cNvSpPr>
          <p:nvPr/>
        </p:nvSpPr>
        <p:spPr bwMode="auto">
          <a:xfrm>
            <a:off x="3779" y="332656"/>
            <a:ext cx="9144000" cy="5379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prstClr val="white"/>
                </a:solidFill>
                <a:cs typeface="Arial" charset="0"/>
              </a:rPr>
              <a:t>COA d’Alep – </a:t>
            </a:r>
            <a:r>
              <a:rPr lang="fr-FR" sz="2800" b="1" dirty="0">
                <a:solidFill>
                  <a:prstClr val="white"/>
                </a:solidFill>
                <a:cs typeface="Arial" charset="0"/>
              </a:rPr>
              <a:t>Soutien de l’IECD</a:t>
            </a:r>
            <a:endParaRPr lang="fr-FR" sz="3600" b="1" dirty="0">
              <a:solidFill>
                <a:prstClr val="white"/>
              </a:solidFill>
              <a:cs typeface="Arial" charset="0"/>
            </a:endParaRPr>
          </a:p>
        </p:txBody>
      </p:sp>
      <p:pic>
        <p:nvPicPr>
          <p:cNvPr id="6" name="Image 5">
            <a:extLst>
              <a:ext uri="{FF2B5EF4-FFF2-40B4-BE49-F238E27FC236}">
                <a16:creationId xmlns:a16="http://schemas.microsoft.com/office/drawing/2014/main" id="{FBB1B981-6D24-4638-8105-2B717F0FE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124744"/>
            <a:ext cx="3499340" cy="2376264"/>
          </a:xfrm>
          <a:prstGeom prst="rect">
            <a:avLst/>
          </a:prstGeom>
        </p:spPr>
      </p:pic>
      <p:pic>
        <p:nvPicPr>
          <p:cNvPr id="8" name="Image 7">
            <a:extLst>
              <a:ext uri="{FF2B5EF4-FFF2-40B4-BE49-F238E27FC236}">
                <a16:creationId xmlns:a16="http://schemas.microsoft.com/office/drawing/2014/main" id="{9A8326E8-742D-4AA5-8BEB-B82F2AF86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683175"/>
            <a:ext cx="3816424" cy="2599072"/>
          </a:xfrm>
          <a:prstGeom prst="rect">
            <a:avLst/>
          </a:prstGeom>
        </p:spPr>
      </p:pic>
      <p:sp>
        <p:nvSpPr>
          <p:cNvPr id="9" name="ZoneTexte 8">
            <a:extLst>
              <a:ext uri="{FF2B5EF4-FFF2-40B4-BE49-F238E27FC236}">
                <a16:creationId xmlns:a16="http://schemas.microsoft.com/office/drawing/2014/main" id="{9FE659E5-DF8D-404A-97D0-E105AF504137}"/>
              </a:ext>
            </a:extLst>
          </p:cNvPr>
          <p:cNvSpPr txBox="1"/>
          <p:nvPr/>
        </p:nvSpPr>
        <p:spPr>
          <a:xfrm>
            <a:off x="251520" y="1384320"/>
            <a:ext cx="4752528" cy="1785104"/>
          </a:xfrm>
          <a:prstGeom prst="rect">
            <a:avLst/>
          </a:prstGeom>
          <a:noFill/>
        </p:spPr>
        <p:txBody>
          <a:bodyPr wrap="square" rtlCol="0">
            <a:spAutoFit/>
          </a:bodyPr>
          <a:lstStyle/>
          <a:p>
            <a:r>
              <a:rPr lang="fr-FR" sz="2200" b="1" dirty="0">
                <a:solidFill>
                  <a:srgbClr val="C00000"/>
                </a:solidFill>
              </a:rPr>
              <a:t>Un soutien spécifique</a:t>
            </a:r>
          </a:p>
          <a:p>
            <a:endParaRPr lang="fr-FR" sz="2200" b="1" dirty="0">
              <a:solidFill>
                <a:srgbClr val="C00000"/>
              </a:solidFill>
            </a:endParaRPr>
          </a:p>
          <a:p>
            <a:endParaRPr lang="fr-FR" sz="2200" dirty="0"/>
          </a:p>
          <a:p>
            <a:r>
              <a:rPr lang="fr-FR" sz="2200" b="1" dirty="0"/>
              <a:t>Fin 2016 </a:t>
            </a:r>
            <a:r>
              <a:rPr lang="fr-FR" sz="2200" dirty="0"/>
              <a:t>– appui pour l’acquisition d’un scanner d’occasion</a:t>
            </a:r>
          </a:p>
        </p:txBody>
      </p:sp>
      <p:sp>
        <p:nvSpPr>
          <p:cNvPr id="10" name="ZoneTexte 9">
            <a:extLst>
              <a:ext uri="{FF2B5EF4-FFF2-40B4-BE49-F238E27FC236}">
                <a16:creationId xmlns:a16="http://schemas.microsoft.com/office/drawing/2014/main" id="{E727C953-D352-4B91-93F7-F7A82C84E891}"/>
              </a:ext>
            </a:extLst>
          </p:cNvPr>
          <p:cNvSpPr txBox="1"/>
          <p:nvPr/>
        </p:nvSpPr>
        <p:spPr>
          <a:xfrm>
            <a:off x="4395251" y="3820034"/>
            <a:ext cx="4752528" cy="2462213"/>
          </a:xfrm>
          <a:prstGeom prst="rect">
            <a:avLst/>
          </a:prstGeom>
          <a:noFill/>
        </p:spPr>
        <p:txBody>
          <a:bodyPr wrap="square" rtlCol="0">
            <a:spAutoFit/>
          </a:bodyPr>
          <a:lstStyle/>
          <a:p>
            <a:endParaRPr lang="fr-FR" sz="2200" dirty="0"/>
          </a:p>
          <a:p>
            <a:r>
              <a:rPr lang="fr-FR" sz="2200" b="1" dirty="0"/>
              <a:t>Mi 2017</a:t>
            </a:r>
            <a:r>
              <a:rPr lang="fr-FR" sz="2200" dirty="0"/>
              <a:t>– appui pour l’acquisition d’un chauffe-eau solaire</a:t>
            </a:r>
          </a:p>
          <a:p>
            <a:endParaRPr lang="fr-FR" sz="2200" dirty="0"/>
          </a:p>
          <a:p>
            <a:r>
              <a:rPr lang="fr-FR" sz="2200" u="sng" dirty="0"/>
              <a:t>Objectif: </a:t>
            </a:r>
            <a:r>
              <a:rPr lang="fr-FR" sz="2200" dirty="0"/>
              <a:t>réduire les besoins du centre en fioul (ressource chère et rare, utilisée pour faire fonctionner le générateur)</a:t>
            </a:r>
          </a:p>
        </p:txBody>
      </p:sp>
    </p:spTree>
    <p:extLst>
      <p:ext uri="{BB962C8B-B14F-4D97-AF65-F5344CB8AC3E}">
        <p14:creationId xmlns:p14="http://schemas.microsoft.com/office/powerpoint/2010/main" val="150537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a:spLocks noChangeArrowheads="1"/>
          </p:cNvSpPr>
          <p:nvPr/>
        </p:nvSpPr>
        <p:spPr bwMode="auto">
          <a:xfrm>
            <a:off x="-3428" y="128027"/>
            <a:ext cx="9144000" cy="63667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schemeClr val="bg1"/>
                </a:solidFill>
                <a:cs typeface="Arial" pitchFamily="34" charset="0"/>
              </a:rPr>
              <a:t>De MONKOLE au CHME </a:t>
            </a:r>
          </a:p>
        </p:txBody>
      </p:sp>
      <p:sp>
        <p:nvSpPr>
          <p:cNvPr id="15" name="ZoneTexte 14"/>
          <p:cNvSpPr txBox="1"/>
          <p:nvPr/>
        </p:nvSpPr>
        <p:spPr>
          <a:xfrm>
            <a:off x="6252509" y="5101404"/>
            <a:ext cx="1388393" cy="369332"/>
          </a:xfrm>
          <a:prstGeom prst="rect">
            <a:avLst/>
          </a:prstGeom>
          <a:noFill/>
        </p:spPr>
        <p:txBody>
          <a:bodyPr wrap="none" rtlCol="0">
            <a:spAutoFit/>
          </a:bodyPr>
          <a:lstStyle/>
          <a:p>
            <a:r>
              <a:rPr lang="fr-FR" dirty="0">
                <a:solidFill>
                  <a:schemeClr val="bg1"/>
                </a:solidFill>
              </a:rPr>
              <a:t>2001 le CEFA</a:t>
            </a:r>
          </a:p>
        </p:txBody>
      </p:sp>
      <p:sp>
        <p:nvSpPr>
          <p:cNvPr id="17" name="ZoneTexte 16"/>
          <p:cNvSpPr txBox="1"/>
          <p:nvPr/>
        </p:nvSpPr>
        <p:spPr>
          <a:xfrm>
            <a:off x="2483768" y="6453336"/>
            <a:ext cx="3643370" cy="369332"/>
          </a:xfrm>
          <a:prstGeom prst="rect">
            <a:avLst/>
          </a:prstGeom>
          <a:noFill/>
        </p:spPr>
        <p:txBody>
          <a:bodyPr wrap="none" rtlCol="0">
            <a:spAutoFit/>
          </a:bodyPr>
          <a:lstStyle/>
          <a:p>
            <a:r>
              <a:rPr lang="fr-FR" b="1" dirty="0">
                <a:solidFill>
                  <a:schemeClr val="bg1"/>
                </a:solidFill>
              </a:rPr>
              <a:t>2013 : CHME en cours d’équipement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4230326"/>
            <a:ext cx="8979316" cy="258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4" y="732766"/>
            <a:ext cx="903649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contenu 2"/>
          <p:cNvSpPr>
            <a:spLocks noGrp="1"/>
          </p:cNvSpPr>
          <p:nvPr>
            <p:ph idx="1"/>
          </p:nvPr>
        </p:nvSpPr>
        <p:spPr>
          <a:xfrm>
            <a:off x="107504" y="2320281"/>
            <a:ext cx="5688632" cy="388639"/>
          </a:xfrm>
        </p:spPr>
        <p:txBody>
          <a:bodyPr>
            <a:noAutofit/>
          </a:bodyPr>
          <a:lstStyle/>
          <a:p>
            <a:pPr marL="0" indent="0">
              <a:buNone/>
            </a:pPr>
            <a:r>
              <a:rPr lang="fr-BE" altLang="fr-FR" sz="2200" b="1" dirty="0">
                <a:solidFill>
                  <a:schemeClr val="bg1"/>
                </a:solidFill>
                <a:effectLst>
                  <a:outerShdw blurRad="38100" dist="38100" dir="2700000" algn="tl">
                    <a:srgbClr val="000000">
                      <a:alpha val="43137"/>
                    </a:srgbClr>
                  </a:outerShdw>
                </a:effectLst>
              </a:rPr>
              <a:t>1991 : 	Ouverture d’un Centre Médical de jour</a:t>
            </a:r>
          </a:p>
          <a:p>
            <a:pPr marL="0" indent="0">
              <a:buNone/>
            </a:pPr>
            <a:r>
              <a:rPr lang="fr-BE" altLang="fr-FR" sz="2000" b="1" dirty="0">
                <a:solidFill>
                  <a:schemeClr val="bg1"/>
                </a:solidFill>
                <a:effectLst>
                  <a:outerShdw blurRad="38100" dist="38100" dir="2700000" algn="tl">
                    <a:srgbClr val="000000">
                      <a:alpha val="43137"/>
                    </a:srgbClr>
                  </a:outerShdw>
                </a:effectLst>
              </a:rPr>
              <a:t> </a:t>
            </a:r>
            <a:br>
              <a:rPr lang="fr-BE" altLang="fr-FR" sz="2000" b="1" dirty="0">
                <a:solidFill>
                  <a:schemeClr val="bg1"/>
                </a:solidFill>
                <a:effectLst>
                  <a:outerShdw blurRad="38100" dist="38100" dir="2700000" algn="tl">
                    <a:srgbClr val="000000">
                      <a:alpha val="43137"/>
                    </a:srgbClr>
                  </a:outerShdw>
                </a:effectLst>
              </a:rPr>
            </a:br>
            <a:endParaRPr lang="fr-FR" sz="2000"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107504" y="2708920"/>
            <a:ext cx="9505056" cy="3046988"/>
          </a:xfrm>
          <a:prstGeom prst="rect">
            <a:avLst/>
          </a:prstGeom>
        </p:spPr>
        <p:txBody>
          <a:bodyPr wrap="square">
            <a:spAutoFit/>
          </a:bodyPr>
          <a:lstStyle/>
          <a:p>
            <a:r>
              <a:rPr lang="fr-BE" altLang="fr-FR" sz="2200" dirty="0"/>
              <a:t>1995 : 	1</a:t>
            </a:r>
            <a:r>
              <a:rPr lang="fr-BE" altLang="fr-FR" sz="2200" baseline="30000" dirty="0"/>
              <a:t>ère</a:t>
            </a:r>
            <a:r>
              <a:rPr lang="fr-BE" altLang="fr-FR" sz="2200" dirty="0"/>
              <a:t> antenne médico-sociale</a:t>
            </a:r>
          </a:p>
          <a:p>
            <a:r>
              <a:rPr lang="fr-BE" altLang="fr-FR" sz="2200" dirty="0"/>
              <a:t>1997 : 	24 lits, maternité, pédiatrie avec soins intensifs</a:t>
            </a:r>
            <a:endParaRPr lang="fr-FR" altLang="fr-FR" sz="2200" dirty="0"/>
          </a:p>
          <a:p>
            <a:pPr>
              <a:tabLst>
                <a:tab pos="628650" algn="l"/>
              </a:tabLst>
            </a:pPr>
            <a:r>
              <a:rPr lang="fr-FR" altLang="fr-FR" sz="2200" dirty="0"/>
              <a:t>		</a:t>
            </a:r>
            <a:r>
              <a:rPr lang="fr-FR" altLang="fr-FR" sz="2200" dirty="0">
                <a:solidFill>
                  <a:srgbClr val="C00000"/>
                </a:solidFill>
              </a:rPr>
              <a:t>ISSI</a:t>
            </a:r>
            <a:r>
              <a:rPr lang="fr-FR" altLang="fr-FR" sz="2200" dirty="0"/>
              <a:t> </a:t>
            </a:r>
            <a:r>
              <a:rPr lang="fr-FR" altLang="fr-FR" sz="2200" i="1" dirty="0"/>
              <a:t>(</a:t>
            </a:r>
            <a:r>
              <a:rPr lang="fr-BE" altLang="fr-FR" sz="2200" i="1" dirty="0"/>
              <a:t>Institut Supérieur en Sciences Infirmières) </a:t>
            </a:r>
            <a:r>
              <a:rPr lang="fr-BE" altLang="fr-FR" sz="2200" dirty="0"/>
              <a:t>=&gt; </a:t>
            </a:r>
            <a:r>
              <a:rPr lang="fr-BE" altLang="fr-FR" sz="2200" dirty="0">
                <a:solidFill>
                  <a:srgbClr val="C00000"/>
                </a:solidFill>
              </a:rPr>
              <a:t>CEPPHY</a:t>
            </a:r>
            <a:r>
              <a:rPr lang="fr-BE" altLang="fr-FR" sz="2200" dirty="0"/>
              <a:t> (1 en 2006)</a:t>
            </a:r>
            <a:endParaRPr lang="fr-FR" altLang="fr-FR" sz="2200" dirty="0"/>
          </a:p>
          <a:p>
            <a:r>
              <a:rPr lang="fr-BE" altLang="fr-FR" sz="2200" dirty="0"/>
              <a:t>2001 : 	</a:t>
            </a:r>
            <a:r>
              <a:rPr lang="fr-FR" altLang="fr-FR" sz="2200" dirty="0"/>
              <a:t>Début de la chirurgie à Monkole</a:t>
            </a:r>
          </a:p>
          <a:p>
            <a:pPr>
              <a:tabLst>
                <a:tab pos="628650" algn="l"/>
              </a:tabLst>
            </a:pPr>
            <a:r>
              <a:rPr lang="fr-BE" altLang="fr-FR" sz="2200" dirty="0"/>
              <a:t>		</a:t>
            </a:r>
            <a:r>
              <a:rPr lang="fr-BE" altLang="fr-FR" sz="2200" dirty="0">
                <a:solidFill>
                  <a:srgbClr val="C00000"/>
                </a:solidFill>
              </a:rPr>
              <a:t>CEFA</a:t>
            </a:r>
            <a:r>
              <a:rPr lang="fr-BE" altLang="fr-FR" sz="2200" dirty="0"/>
              <a:t> </a:t>
            </a:r>
            <a:r>
              <a:rPr lang="fr-BE" altLang="fr-FR" sz="2200" i="1" dirty="0"/>
              <a:t>(Centre de Formation et d’Appui sanitaire) </a:t>
            </a:r>
            <a:r>
              <a:rPr lang="fr-BE" altLang="fr-FR" sz="2200" dirty="0"/>
              <a:t>=&gt; </a:t>
            </a:r>
            <a:r>
              <a:rPr lang="fr-BE" altLang="fr-FR" sz="2200" dirty="0">
                <a:solidFill>
                  <a:srgbClr val="C00000"/>
                </a:solidFill>
              </a:rPr>
              <a:t>PAFOVED </a:t>
            </a:r>
            <a:r>
              <a:rPr lang="fr-BE" altLang="fr-FR" sz="2200" dirty="0"/>
              <a:t>(1 en 2006)</a:t>
            </a:r>
            <a:endParaRPr lang="fr-FR" altLang="fr-FR" sz="2200" dirty="0"/>
          </a:p>
          <a:p>
            <a:r>
              <a:rPr lang="fr-FR" altLang="fr-FR" sz="2200" b="1" dirty="0"/>
              <a:t>2014 : 	Centre Hospitalier Mère Enfant</a:t>
            </a:r>
          </a:p>
          <a:p>
            <a:endParaRPr lang="fr-BE" altLang="fr-FR" sz="2000" dirty="0"/>
          </a:p>
          <a:p>
            <a:endParaRPr lang="fr-FR" sz="2000" dirty="0"/>
          </a:p>
          <a:p>
            <a:endParaRPr lang="fr-FR" sz="2000" dirty="0"/>
          </a:p>
        </p:txBody>
      </p:sp>
    </p:spTree>
    <p:extLst>
      <p:ext uri="{BB962C8B-B14F-4D97-AF65-F5344CB8AC3E}">
        <p14:creationId xmlns:p14="http://schemas.microsoft.com/office/powerpoint/2010/main" val="387995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926873"/>
            <a:ext cx="8958818" cy="769441"/>
          </a:xfrm>
          <a:prstGeom prst="rect">
            <a:avLst/>
          </a:prstGeom>
        </p:spPr>
        <p:txBody>
          <a:bodyPr wrap="square">
            <a:spAutoFit/>
          </a:bodyPr>
          <a:lstStyle/>
          <a:p>
            <a:pPr marL="993775" indent="-993775">
              <a:spcBef>
                <a:spcPts val="600"/>
              </a:spcBef>
            </a:pPr>
            <a:r>
              <a:rPr lang="fr-FR" sz="2200" b="1" i="1" u="sng" dirty="0"/>
              <a:t>CADRE :</a:t>
            </a:r>
            <a:r>
              <a:rPr lang="fr-FR" sz="2200" b="1" i="1" dirty="0"/>
              <a:t> </a:t>
            </a:r>
            <a:r>
              <a:rPr lang="fr-FR" sz="2200" dirty="0"/>
              <a:t>Engagement français au G8 de </a:t>
            </a:r>
            <a:r>
              <a:rPr lang="fr-FR" sz="2200" dirty="0" err="1"/>
              <a:t>Muskoka</a:t>
            </a:r>
            <a:r>
              <a:rPr lang="fr-FR" sz="2200" dirty="0"/>
              <a:t> : contribuer à la baisse de la mortalité maternelle et infantile</a:t>
            </a:r>
            <a:endParaRPr lang="fr-FR" sz="2200" b="1" i="1" dirty="0"/>
          </a:p>
        </p:txBody>
      </p:sp>
      <p:sp>
        <p:nvSpPr>
          <p:cNvPr id="9" name="Rectangle 36"/>
          <p:cNvSpPr>
            <a:spLocks noChangeArrowheads="1"/>
          </p:cNvSpPr>
          <p:nvPr/>
        </p:nvSpPr>
        <p:spPr bwMode="auto">
          <a:xfrm>
            <a:off x="0" y="129487"/>
            <a:ext cx="9144000" cy="69269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schemeClr val="bg1"/>
                </a:solidFill>
                <a:cs typeface="Arial" pitchFamily="34" charset="0"/>
              </a:rPr>
              <a:t>PROMEKIN – Cadre &amp; enjeux</a:t>
            </a:r>
          </a:p>
        </p:txBody>
      </p:sp>
      <p:pic>
        <p:nvPicPr>
          <p:cNvPr id="5" name="Image 4">
            <a:extLst>
              <a:ext uri="{FF2B5EF4-FFF2-40B4-BE49-F238E27FC236}">
                <a16:creationId xmlns:a16="http://schemas.microsoft.com/office/drawing/2014/main" id="{238E1AAF-583D-49DD-A895-DEE36A1C6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683" y="4116843"/>
            <a:ext cx="917283" cy="464276"/>
          </a:xfrm>
          <a:prstGeom prst="rect">
            <a:avLst/>
          </a:prstGeom>
        </p:spPr>
      </p:pic>
      <p:pic>
        <p:nvPicPr>
          <p:cNvPr id="6" name="Image 5">
            <a:extLst>
              <a:ext uri="{FF2B5EF4-FFF2-40B4-BE49-F238E27FC236}">
                <a16:creationId xmlns:a16="http://schemas.microsoft.com/office/drawing/2014/main" id="{0EBA65B4-A881-423E-81C4-2AC8CD7FB72B}"/>
              </a:ext>
            </a:extLst>
          </p:cNvPr>
          <p:cNvPicPr>
            <a:picLocks noChangeAspect="1"/>
          </p:cNvPicPr>
          <p:nvPr/>
        </p:nvPicPr>
        <p:blipFill>
          <a:blip r:embed="rId4"/>
          <a:stretch>
            <a:fillRect/>
          </a:stretch>
        </p:blipFill>
        <p:spPr>
          <a:xfrm>
            <a:off x="6174192" y="1772816"/>
            <a:ext cx="2969807" cy="1781885"/>
          </a:xfrm>
          <a:prstGeom prst="rect">
            <a:avLst/>
          </a:prstGeom>
        </p:spPr>
      </p:pic>
      <p:sp>
        <p:nvSpPr>
          <p:cNvPr id="7" name="ZoneTexte 6">
            <a:extLst>
              <a:ext uri="{FF2B5EF4-FFF2-40B4-BE49-F238E27FC236}">
                <a16:creationId xmlns:a16="http://schemas.microsoft.com/office/drawing/2014/main" id="{3ED1BFC1-C2D9-40B3-B989-A7FE5A6633BB}"/>
              </a:ext>
            </a:extLst>
          </p:cNvPr>
          <p:cNvSpPr txBox="1"/>
          <p:nvPr/>
        </p:nvSpPr>
        <p:spPr>
          <a:xfrm>
            <a:off x="143405" y="1696314"/>
            <a:ext cx="6009083" cy="2477601"/>
          </a:xfrm>
          <a:prstGeom prst="rect">
            <a:avLst/>
          </a:prstGeom>
          <a:noFill/>
        </p:spPr>
        <p:txBody>
          <a:bodyPr wrap="square" rtlCol="0">
            <a:spAutoFit/>
          </a:bodyPr>
          <a:lstStyle/>
          <a:p>
            <a:pPr marL="993775" indent="-993775">
              <a:spcBef>
                <a:spcPts val="600"/>
              </a:spcBef>
              <a:buFont typeface="Wingdings" panose="05000000000000000000" pitchFamily="2" charset="2"/>
              <a:buChar char="à"/>
            </a:pPr>
            <a:r>
              <a:rPr lang="fr-FR" sz="2200" dirty="0"/>
              <a:t>500 M€ pour 14 pays prioritaires 2010-2015</a:t>
            </a:r>
          </a:p>
          <a:p>
            <a:pPr marL="1450975" lvl="1" indent="-993775">
              <a:spcBef>
                <a:spcPts val="600"/>
              </a:spcBef>
              <a:buFont typeface="Wingdings" panose="05000000000000000000" pitchFamily="2" charset="2"/>
              <a:buChar char="à"/>
            </a:pPr>
            <a:r>
              <a:rPr lang="fr-FR" sz="2200" b="1" dirty="0"/>
              <a:t>Subvention AFD </a:t>
            </a:r>
            <a:r>
              <a:rPr lang="fr-FR" sz="2200" dirty="0"/>
              <a:t>de 8 M€ pour la mise en place d’un projet hospitalier Mère‑Enfant à Kinshasa </a:t>
            </a:r>
            <a:r>
              <a:rPr lang="fr-FR" sz="2200" b="1" dirty="0"/>
              <a:t>(</a:t>
            </a:r>
            <a:r>
              <a:rPr lang="fr-FR" sz="2200" b="1" dirty="0" err="1"/>
              <a:t>Promekin</a:t>
            </a:r>
            <a:r>
              <a:rPr lang="fr-FR" sz="2200" b="1" dirty="0"/>
              <a:t>)</a:t>
            </a:r>
            <a:r>
              <a:rPr lang="fr-FR" sz="2200" dirty="0"/>
              <a:t> en 2012 </a:t>
            </a:r>
          </a:p>
          <a:p>
            <a:endParaRPr lang="fr-FR" dirty="0"/>
          </a:p>
        </p:txBody>
      </p:sp>
      <p:sp>
        <p:nvSpPr>
          <p:cNvPr id="10" name="ZoneTexte 9">
            <a:extLst>
              <a:ext uri="{FF2B5EF4-FFF2-40B4-BE49-F238E27FC236}">
                <a16:creationId xmlns:a16="http://schemas.microsoft.com/office/drawing/2014/main" id="{089C1BFC-97E2-4DB7-BFB9-EFFCA6A0477B}"/>
              </a:ext>
            </a:extLst>
          </p:cNvPr>
          <p:cNvSpPr txBox="1"/>
          <p:nvPr/>
        </p:nvSpPr>
        <p:spPr>
          <a:xfrm>
            <a:off x="179512" y="4581119"/>
            <a:ext cx="8994925" cy="2139047"/>
          </a:xfrm>
          <a:prstGeom prst="rect">
            <a:avLst/>
          </a:prstGeom>
          <a:noFill/>
        </p:spPr>
        <p:txBody>
          <a:bodyPr wrap="square" rtlCol="0">
            <a:spAutoFit/>
          </a:bodyPr>
          <a:lstStyle/>
          <a:p>
            <a:r>
              <a:rPr lang="fr-FR" sz="2200" b="1" i="1" u="sng" dirty="0"/>
              <a:t>ENJEUX :</a:t>
            </a:r>
          </a:p>
          <a:p>
            <a:pPr marL="914400" lvl="1" indent="-457200">
              <a:spcBef>
                <a:spcPts val="600"/>
              </a:spcBef>
              <a:spcAft>
                <a:spcPts val="600"/>
              </a:spcAft>
              <a:buFont typeface="+mj-lt"/>
              <a:buAutoNum type="alphaUcPeriod"/>
            </a:pPr>
            <a:r>
              <a:rPr lang="fr-FR" sz="2200" dirty="0"/>
              <a:t>Contrat de « consulting » - 6 experts (2 français + 4 canadiens) - </a:t>
            </a:r>
            <a:r>
              <a:rPr lang="fr-FR" sz="2000" dirty="0"/>
              <a:t>Consortium </a:t>
            </a:r>
            <a:r>
              <a:rPr lang="fr-FR" sz="2000" b="1" dirty="0"/>
              <a:t>IECD - Unité de santé internationale (USI) du CHU de Montréal</a:t>
            </a:r>
            <a:r>
              <a:rPr lang="fr-FR" sz="2000" dirty="0"/>
              <a:t>.</a:t>
            </a:r>
            <a:endParaRPr lang="fr-FR" sz="2200" dirty="0"/>
          </a:p>
          <a:p>
            <a:pPr marL="914400" lvl="1" indent="-457200">
              <a:spcBef>
                <a:spcPts val="600"/>
              </a:spcBef>
              <a:spcAft>
                <a:spcPts val="600"/>
              </a:spcAft>
              <a:buFont typeface="+mj-lt"/>
              <a:buAutoNum type="alphaUcPeriod"/>
            </a:pPr>
            <a:r>
              <a:rPr lang="fr-FR" sz="2200" dirty="0"/>
              <a:t>Appel d’offre géré par </a:t>
            </a:r>
            <a:r>
              <a:rPr lang="fr-FR" sz="2200" b="1" dirty="0"/>
              <a:t>CECFOR</a:t>
            </a:r>
            <a:r>
              <a:rPr lang="fr-FR" sz="2200" dirty="0"/>
              <a:t> (« client »), contrat financé par </a:t>
            </a:r>
            <a:r>
              <a:rPr lang="fr-FR" sz="2200" b="1" dirty="0"/>
              <a:t>AFD</a:t>
            </a:r>
          </a:p>
          <a:p>
            <a:pPr marL="914400" lvl="1" indent="-457200">
              <a:spcBef>
                <a:spcPts val="600"/>
              </a:spcBef>
              <a:spcAft>
                <a:spcPts val="600"/>
              </a:spcAft>
              <a:buFont typeface="+mj-lt"/>
              <a:buAutoNum type="alphaUcPeriod"/>
            </a:pPr>
            <a:r>
              <a:rPr lang="fr-FR" sz="2200" dirty="0"/>
              <a:t>Deux Phases + </a:t>
            </a:r>
            <a:r>
              <a:rPr lang="fr-FR" sz="2200" dirty="0">
                <a:sym typeface="Wingdings" panose="05000000000000000000" pitchFamily="2" charset="2"/>
              </a:rPr>
              <a:t>Supplément </a:t>
            </a:r>
            <a:r>
              <a:rPr lang="fr-FR" sz="2200" dirty="0" err="1">
                <a:sym typeface="Wingdings" panose="05000000000000000000" pitchFamily="2" charset="2"/>
              </a:rPr>
              <a:t>Promekin</a:t>
            </a:r>
            <a:r>
              <a:rPr lang="fr-FR" sz="2200" dirty="0">
                <a:sym typeface="Wingdings" panose="05000000000000000000" pitchFamily="2" charset="2"/>
              </a:rPr>
              <a:t> en 2016</a:t>
            </a:r>
            <a:endParaRPr lang="fr-FR" sz="2200" dirty="0"/>
          </a:p>
        </p:txBody>
      </p:sp>
      <p:pic>
        <p:nvPicPr>
          <p:cNvPr id="1026" name="Picture 2" descr="Résultat de recherche d'images pour &quot;AFD&quot;">
            <a:hlinkClick r:id="rId5"/>
            <a:extLst>
              <a:ext uri="{FF2B5EF4-FFF2-40B4-BE49-F238E27FC236}">
                <a16:creationId xmlns:a16="http://schemas.microsoft.com/office/drawing/2014/main" id="{F758D81B-FAB4-40E8-B893-7CF1B4362C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0696" y="3552140"/>
            <a:ext cx="1657634" cy="828817"/>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ED6E09F7-241C-450F-90E2-EB62AE421132}"/>
              </a:ext>
            </a:extLst>
          </p:cNvPr>
          <p:cNvSpPr txBox="1"/>
          <p:nvPr/>
        </p:nvSpPr>
        <p:spPr>
          <a:xfrm>
            <a:off x="242271" y="3774528"/>
            <a:ext cx="7416824" cy="1046440"/>
          </a:xfrm>
          <a:prstGeom prst="rect">
            <a:avLst/>
          </a:prstGeom>
          <a:noFill/>
        </p:spPr>
        <p:txBody>
          <a:bodyPr wrap="square" rtlCol="0">
            <a:spAutoFit/>
          </a:bodyPr>
          <a:lstStyle/>
          <a:p>
            <a:r>
              <a:rPr lang="fr-FR" sz="2200" dirty="0"/>
              <a:t>Dont CHME (</a:t>
            </a:r>
            <a:r>
              <a:rPr lang="fr-FR" sz="2200" dirty="0" err="1"/>
              <a:t>env</a:t>
            </a:r>
            <a:r>
              <a:rPr lang="fr-FR" sz="2200" dirty="0"/>
              <a:t> 4,5M€) - 2 Volets : Equipement et </a:t>
            </a:r>
            <a:r>
              <a:rPr lang="fr-FR" sz="2200" b="1" dirty="0"/>
              <a:t>Renforcement des capacités </a:t>
            </a:r>
          </a:p>
          <a:p>
            <a:endParaRPr lang="fr-FR" dirty="0"/>
          </a:p>
        </p:txBody>
      </p:sp>
    </p:spTree>
    <p:extLst>
      <p:ext uri="{BB962C8B-B14F-4D97-AF65-F5344CB8AC3E}">
        <p14:creationId xmlns:p14="http://schemas.microsoft.com/office/powerpoint/2010/main" val="1365804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90" y="2569641"/>
            <a:ext cx="8958818" cy="4047262"/>
          </a:xfrm>
          <a:prstGeom prst="rect">
            <a:avLst/>
          </a:prstGeom>
        </p:spPr>
        <p:txBody>
          <a:bodyPr wrap="square">
            <a:spAutoFit/>
          </a:bodyPr>
          <a:lstStyle/>
          <a:p>
            <a:pPr indent="-993775">
              <a:spcBef>
                <a:spcPts val="600"/>
              </a:spcBef>
            </a:pPr>
            <a:r>
              <a:rPr lang="fr-FR" sz="2400" b="1" dirty="0"/>
              <a:t>PHASE 3 – Supplément PROMEKIN 2016 – Environ 50 000€</a:t>
            </a:r>
          </a:p>
          <a:p>
            <a:pPr marL="993775" indent="-993775">
              <a:spcBef>
                <a:spcPts val="600"/>
              </a:spcBef>
            </a:pPr>
            <a:endParaRPr lang="fr-FR" sz="2200" b="1" i="1" u="sng" dirty="0"/>
          </a:p>
          <a:p>
            <a:pPr marL="993775" indent="-993775" algn="ctr">
              <a:spcBef>
                <a:spcPts val="600"/>
              </a:spcBef>
            </a:pPr>
            <a:r>
              <a:rPr lang="fr-FR" sz="2200" b="1" i="1" dirty="0"/>
              <a:t>« Renforcement - Appui à la direction»</a:t>
            </a:r>
          </a:p>
          <a:p>
            <a:pPr marL="993775" indent="-993775">
              <a:spcBef>
                <a:spcPts val="600"/>
              </a:spcBef>
            </a:pPr>
            <a:endParaRPr lang="fr-FR" sz="2200" b="1" i="1" u="sng" dirty="0"/>
          </a:p>
          <a:p>
            <a:pPr marL="993775" indent="-993775">
              <a:spcBef>
                <a:spcPts val="600"/>
              </a:spcBef>
            </a:pPr>
            <a:r>
              <a:rPr lang="fr-FR" sz="2200" dirty="0"/>
              <a:t>Deux priorités:</a:t>
            </a:r>
          </a:p>
          <a:p>
            <a:pPr marL="993775" indent="-993775">
              <a:spcBef>
                <a:spcPts val="600"/>
              </a:spcBef>
              <a:buFont typeface="Wingdings" panose="05000000000000000000" pitchFamily="2" charset="2"/>
              <a:buChar char="Ø"/>
            </a:pPr>
            <a:r>
              <a:rPr lang="fr-FR" sz="2200" dirty="0"/>
              <a:t>Accompagnement du Comité de Direction – Projet d’établissement Monkole 2020</a:t>
            </a:r>
          </a:p>
          <a:p>
            <a:pPr marL="993775" indent="-993775">
              <a:spcBef>
                <a:spcPts val="600"/>
              </a:spcBef>
              <a:buFont typeface="Wingdings" panose="05000000000000000000" pitchFamily="2" charset="2"/>
              <a:buChar char="Ø"/>
            </a:pPr>
            <a:r>
              <a:rPr lang="fr-FR" sz="2200" dirty="0"/>
              <a:t>Accompagnement de la Direction financière (nouvelle structure de coût et tarification accessible)</a:t>
            </a:r>
          </a:p>
          <a:p>
            <a:pPr marL="993775" indent="-993775">
              <a:spcBef>
                <a:spcPts val="600"/>
              </a:spcBef>
            </a:pPr>
            <a:r>
              <a:rPr lang="fr-FR" sz="2200" dirty="0"/>
              <a:t> </a:t>
            </a:r>
          </a:p>
        </p:txBody>
      </p:sp>
      <p:sp>
        <p:nvSpPr>
          <p:cNvPr id="9" name="Rectangle 36"/>
          <p:cNvSpPr>
            <a:spLocks noChangeArrowheads="1"/>
          </p:cNvSpPr>
          <p:nvPr/>
        </p:nvSpPr>
        <p:spPr bwMode="auto">
          <a:xfrm>
            <a:off x="-32179" y="332656"/>
            <a:ext cx="9144000" cy="69269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r>
              <a:rPr lang="fr-FR" sz="3600" b="1" dirty="0">
                <a:solidFill>
                  <a:schemeClr val="bg1"/>
                </a:solidFill>
                <a:cs typeface="Arial" pitchFamily="34" charset="0"/>
              </a:rPr>
              <a:t>Le CHME &amp; « </a:t>
            </a:r>
            <a:r>
              <a:rPr lang="fr-FR" sz="3600" b="1" dirty="0" err="1">
                <a:solidFill>
                  <a:schemeClr val="bg1"/>
                </a:solidFill>
                <a:cs typeface="Arial" pitchFamily="34" charset="0"/>
              </a:rPr>
              <a:t>Promekin</a:t>
            </a:r>
            <a:r>
              <a:rPr lang="fr-FR" sz="3600" b="1" dirty="0">
                <a:solidFill>
                  <a:schemeClr val="bg1"/>
                </a:solidFill>
                <a:cs typeface="Arial" pitchFamily="34" charset="0"/>
              </a:rPr>
              <a:t> » – Aujourd’hui</a:t>
            </a:r>
          </a:p>
        </p:txBody>
      </p:sp>
      <p:sp>
        <p:nvSpPr>
          <p:cNvPr id="2" name="ZoneTexte 1">
            <a:extLst>
              <a:ext uri="{FF2B5EF4-FFF2-40B4-BE49-F238E27FC236}">
                <a16:creationId xmlns:a16="http://schemas.microsoft.com/office/drawing/2014/main" id="{371CCA1A-0019-4375-A4A9-A2321C77D1AE}"/>
              </a:ext>
            </a:extLst>
          </p:cNvPr>
          <p:cNvSpPr txBox="1"/>
          <p:nvPr/>
        </p:nvSpPr>
        <p:spPr>
          <a:xfrm>
            <a:off x="327353" y="1412776"/>
            <a:ext cx="8424936" cy="769441"/>
          </a:xfrm>
          <a:prstGeom prst="rect">
            <a:avLst/>
          </a:prstGeom>
          <a:solidFill>
            <a:schemeClr val="bg1">
              <a:lumMod val="85000"/>
            </a:schemeClr>
          </a:solidFill>
        </p:spPr>
        <p:txBody>
          <a:bodyPr wrap="square" rtlCol="0">
            <a:spAutoFit/>
          </a:bodyPr>
          <a:lstStyle/>
          <a:p>
            <a:r>
              <a:rPr lang="fr-FR" sz="2200" b="1" dirty="0"/>
              <a:t>PHASE 1</a:t>
            </a:r>
            <a:r>
              <a:rPr lang="fr-FR" sz="2200" b="1"/>
              <a:t>: Diagnostic</a:t>
            </a:r>
            <a:endParaRPr lang="fr-FR" sz="2200" b="1" dirty="0"/>
          </a:p>
          <a:p>
            <a:r>
              <a:rPr lang="fr-FR" sz="2200" b="1" dirty="0"/>
              <a:t>PHASE 2: Renforcement des capacités</a:t>
            </a:r>
          </a:p>
        </p:txBody>
      </p:sp>
    </p:spTree>
    <p:extLst>
      <p:ext uri="{BB962C8B-B14F-4D97-AF65-F5344CB8AC3E}">
        <p14:creationId xmlns:p14="http://schemas.microsoft.com/office/powerpoint/2010/main" val="303688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3933055"/>
            <a:ext cx="9144000" cy="1756800"/>
          </a:xfrm>
          <a:prstGeom prst="rect">
            <a:avLst/>
          </a:prstGeom>
          <a:solidFill>
            <a:srgbClr val="C00000"/>
          </a:solidFill>
          <a:ln>
            <a:noFill/>
          </a:ln>
          <a:extLst/>
        </p:spPr>
        <p:txBody>
          <a:bodyPr wrap="none" anchor="ctr"/>
          <a:lstStyle/>
          <a:p>
            <a:pPr marL="3257550" lvl="6" indent="-514350">
              <a:buFont typeface="+mj-lt"/>
              <a:buAutoNum type="arabicPeriod"/>
            </a:pPr>
            <a:r>
              <a:rPr lang="fr-FR" sz="2800" dirty="0">
                <a:solidFill>
                  <a:schemeClr val="bg1"/>
                </a:solidFill>
                <a:cs typeface="Arial" pitchFamily="34" charset="0"/>
              </a:rPr>
              <a:t>CHME - Monkole</a:t>
            </a:r>
          </a:p>
          <a:p>
            <a:pPr marL="3257550" lvl="6" indent="-514350">
              <a:buFont typeface="+mj-lt"/>
              <a:buAutoNum type="arabicPeriod"/>
            </a:pPr>
            <a:r>
              <a:rPr lang="fr-FR" sz="2800" b="1" dirty="0">
                <a:solidFill>
                  <a:schemeClr val="bg1"/>
                </a:solidFill>
                <a:cs typeface="Arial" pitchFamily="34" charset="0"/>
              </a:rPr>
              <a:t>CP Drépanocytose</a:t>
            </a:r>
          </a:p>
          <a:p>
            <a:pPr marL="3257550" lvl="6" indent="-514350">
              <a:buFont typeface="+mj-lt"/>
              <a:buAutoNum type="arabicPeriod"/>
            </a:pPr>
            <a:r>
              <a:rPr lang="fr-FR" sz="2800" dirty="0">
                <a:solidFill>
                  <a:schemeClr val="bg1"/>
                </a:solidFill>
                <a:cs typeface="Arial" pitchFamily="34" charset="0"/>
              </a:rPr>
              <a:t>PASS</a:t>
            </a:r>
          </a:p>
          <a:p>
            <a:pPr marL="3257550" lvl="6" indent="-514350">
              <a:buFont typeface="+mj-lt"/>
              <a:buAutoNum type="arabicPeriod"/>
            </a:pPr>
            <a:r>
              <a:rPr lang="fr-FR" sz="2800" dirty="0">
                <a:solidFill>
                  <a:schemeClr val="bg1"/>
                </a:solidFill>
                <a:cs typeface="Arial" pitchFamily="34" charset="0"/>
              </a:rPr>
              <a:t>COA Alep </a:t>
            </a:r>
            <a:r>
              <a:rPr lang="fr-FR" sz="2800" b="1" dirty="0">
                <a:solidFill>
                  <a:schemeClr val="bg1"/>
                </a:solidFill>
                <a:cs typeface="Arial" pitchFamily="34" charset="0"/>
              </a:rPr>
              <a:t>	</a:t>
            </a:r>
          </a:p>
        </p:txBody>
      </p:sp>
      <p:sp>
        <p:nvSpPr>
          <p:cNvPr id="2051" name="Rectangle 4"/>
          <p:cNvSpPr>
            <a:spLocks noChangeArrowheads="1"/>
          </p:cNvSpPr>
          <p:nvPr/>
        </p:nvSpPr>
        <p:spPr bwMode="auto">
          <a:xfrm>
            <a:off x="526647" y="4077072"/>
            <a:ext cx="69453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6000" rIns="36000" bIns="360000" anchor="ctr"/>
          <a:lstStyle/>
          <a:p>
            <a:endParaRPr lang="fr-FR">
              <a:cs typeface="Arial" pitchFamily="34" charset="0"/>
            </a:endParaRPr>
          </a:p>
        </p:txBody>
      </p:sp>
      <p:pic>
        <p:nvPicPr>
          <p:cNvPr id="2052" name="Picture 5" descr="logoIECD"/>
          <p:cNvPicPr>
            <a:picLocks noChangeAspect="1" noChangeArrowheads="1"/>
          </p:cNvPicPr>
          <p:nvPr/>
        </p:nvPicPr>
        <p:blipFill>
          <a:blip r:embed="rId2">
            <a:extLst>
              <a:ext uri="{28A0092B-C50C-407E-A947-70E740481C1C}">
                <a14:useLocalDpi xmlns:a14="http://schemas.microsoft.com/office/drawing/2010/main" val="0"/>
              </a:ext>
            </a:extLst>
          </a:blip>
          <a:srcRect l="29353" r="28001" b="22487"/>
          <a:stretch>
            <a:fillRect/>
          </a:stretch>
        </p:blipFill>
        <p:spPr bwMode="auto">
          <a:xfrm>
            <a:off x="6300192" y="61526"/>
            <a:ext cx="24098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Logo semeu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1556792"/>
            <a:ext cx="4111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p:cNvSpPr>
            <a:spLocks noGrp="1"/>
          </p:cNvSpPr>
          <p:nvPr>
            <p:ph type="ftr" sz="quarter" idx="11"/>
          </p:nvPr>
        </p:nvSpPr>
        <p:spPr bwMode="auto">
          <a:xfrm>
            <a:off x="2411413" y="6309321"/>
            <a:ext cx="4897437" cy="50423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prstClr val="black"/>
              </a:solidFill>
              <a:cs typeface="Arial" charset="0"/>
            </a:endParaRPr>
          </a:p>
          <a:p>
            <a:pPr fontAlgn="base">
              <a:spcBef>
                <a:spcPct val="0"/>
              </a:spcBef>
              <a:spcAft>
                <a:spcPct val="0"/>
              </a:spcAft>
            </a:pPr>
            <a:r>
              <a:rPr lang="fr-FR" sz="1100" dirty="0">
                <a:solidFill>
                  <a:prstClr val="black"/>
                </a:solidFill>
                <a:cs typeface="Arial" charset="0"/>
              </a:rPr>
              <a:t>Institut Européen de Coopération et de Développement – www.iecd.org</a:t>
            </a:r>
          </a:p>
          <a:p>
            <a:pPr fontAlgn="base">
              <a:spcBef>
                <a:spcPct val="0"/>
              </a:spcBef>
              <a:spcAft>
                <a:spcPct val="0"/>
              </a:spcAft>
            </a:pPr>
            <a:endParaRPr lang="fr-FR" sz="1100" dirty="0">
              <a:solidFill>
                <a:prstClr val="black"/>
              </a:solidFill>
              <a:cs typeface="Arial" charset="0"/>
            </a:endParaRPr>
          </a:p>
        </p:txBody>
      </p:sp>
      <p:sp>
        <p:nvSpPr>
          <p:cNvPr id="2" name="Flèche droite 1"/>
          <p:cNvSpPr/>
          <p:nvPr/>
        </p:nvSpPr>
        <p:spPr>
          <a:xfrm>
            <a:off x="2231393" y="4509120"/>
            <a:ext cx="360040" cy="216024"/>
          </a:xfrm>
          <a:prstGeom prst="rightArrow">
            <a:avLst/>
          </a:prstGeom>
          <a:ln w="19050">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886438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IECD à utiliser.jpg"/>
          <p:cNvPicPr>
            <a:picLocks noChangeAspect="1"/>
          </p:cNvPicPr>
          <p:nvPr/>
        </p:nvPicPr>
        <p:blipFill>
          <a:blip r:embed="rId2" cstate="print"/>
          <a:stretch>
            <a:fillRect/>
          </a:stretch>
        </p:blipFill>
        <p:spPr>
          <a:xfrm>
            <a:off x="179512" y="260648"/>
            <a:ext cx="1703462" cy="593828"/>
          </a:xfrm>
          <a:prstGeom prst="rect">
            <a:avLst/>
          </a:prstGeom>
        </p:spPr>
      </p:pic>
      <p:sp>
        <p:nvSpPr>
          <p:cNvPr id="8" name="Rectangle 2"/>
          <p:cNvSpPr>
            <a:spLocks noChangeArrowheads="1"/>
          </p:cNvSpPr>
          <p:nvPr/>
        </p:nvSpPr>
        <p:spPr bwMode="auto">
          <a:xfrm>
            <a:off x="0" y="2420888"/>
            <a:ext cx="9168442" cy="3024336"/>
          </a:xfrm>
          <a:prstGeom prst="rect">
            <a:avLst/>
          </a:prstGeom>
          <a:solidFill>
            <a:srgbClr val="C00000"/>
          </a:solidFill>
          <a:ln w="9525">
            <a:noFill/>
            <a:miter lim="800000"/>
            <a:headEnd/>
            <a:tailEnd/>
          </a:ln>
        </p:spPr>
        <p:txBody>
          <a:bodyPr anchor="ctr"/>
          <a:lstStyle/>
          <a:p>
            <a:pPr algn="ctr"/>
            <a:endParaRPr lang="fr-FR" sz="2800" b="1" dirty="0">
              <a:solidFill>
                <a:prstClr val="white"/>
              </a:solidFill>
            </a:endParaRPr>
          </a:p>
          <a:p>
            <a:pPr indent="620713"/>
            <a:r>
              <a:rPr lang="fr-FR" sz="2800" b="1" dirty="0">
                <a:solidFill>
                  <a:prstClr val="white"/>
                </a:solidFill>
              </a:rPr>
              <a:t>CONVENTION PROGRAMME</a:t>
            </a:r>
          </a:p>
          <a:p>
            <a:pPr algn="ctr"/>
            <a:endParaRPr lang="fr-FR" sz="2400" dirty="0">
              <a:solidFill>
                <a:prstClr val="white"/>
              </a:solidFill>
            </a:endParaRPr>
          </a:p>
          <a:p>
            <a:pPr algn="ctr"/>
            <a:r>
              <a:rPr lang="fr-FR" sz="2800" dirty="0">
                <a:solidFill>
                  <a:prstClr val="white"/>
                </a:solidFill>
              </a:rPr>
              <a:t>Amélioration de la prise en charge socio-sanitaire des drépanocytaires en Afrique Centrale et à Madagascar</a:t>
            </a:r>
          </a:p>
          <a:p>
            <a:pPr algn="ctr"/>
            <a:endParaRPr lang="fr-FR" sz="2400" dirty="0">
              <a:solidFill>
                <a:prstClr val="white"/>
              </a:solidFill>
            </a:endParaRPr>
          </a:p>
          <a:p>
            <a:pPr algn="ctr"/>
            <a:r>
              <a:rPr lang="fr-FR" sz="2800" i="1" dirty="0">
                <a:solidFill>
                  <a:prstClr val="white"/>
                </a:solidFill>
                <a:effectLst>
                  <a:outerShdw blurRad="38100" dist="38100" dir="2700000" algn="tl">
                    <a:srgbClr val="000000">
                      <a:alpha val="43137"/>
                    </a:srgbClr>
                  </a:outerShdw>
                </a:effectLst>
              </a:rPr>
              <a:t>RDC-Madagascar-RC-Cameroun</a:t>
            </a:r>
            <a:endParaRPr lang="fr-FR" sz="2800" b="1" i="1" dirty="0">
              <a:solidFill>
                <a:prstClr val="white"/>
              </a:solidFill>
              <a:effectLst>
                <a:outerShdw blurRad="38100" dist="38100" dir="2700000" algn="tl">
                  <a:srgbClr val="000000">
                    <a:alpha val="43137"/>
                  </a:srgbClr>
                </a:outerShdw>
              </a:effectLst>
            </a:endParaRPr>
          </a:p>
        </p:txBody>
      </p:sp>
      <p:pic>
        <p:nvPicPr>
          <p:cNvPr id="5" name="Picture 2" descr="http://www.monkole.cd/images/resized/images/stories/m1/bebemaman_336_3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886" y="116632"/>
            <a:ext cx="3212288"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03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body" idx="1"/>
          </p:nvPr>
        </p:nvSpPr>
        <p:spPr>
          <a:xfrm>
            <a:off x="179512" y="1293813"/>
            <a:ext cx="8785101" cy="5448300"/>
          </a:xfrm>
        </p:spPr>
        <p:txBody>
          <a:bodyPr>
            <a:normAutofit/>
          </a:bodyPr>
          <a:lstStyle/>
          <a:p>
            <a:pPr algn="just">
              <a:tabLst>
                <a:tab pos="5564188" algn="l"/>
                <a:tab pos="5649913" algn="l"/>
              </a:tabLst>
              <a:defRPr/>
            </a:pPr>
            <a:endParaRPr lang="fr-BE" sz="2200" u="sng" dirty="0"/>
          </a:p>
          <a:p>
            <a:pPr algn="just">
              <a:tabLst>
                <a:tab pos="5564188" algn="l"/>
                <a:tab pos="5649913" algn="l"/>
              </a:tabLst>
              <a:defRPr/>
            </a:pPr>
            <a:r>
              <a:rPr lang="fr-BE" sz="2200" u="sng" dirty="0"/>
              <a:t>En Afrique: </a:t>
            </a:r>
          </a:p>
          <a:p>
            <a:pPr marL="0" indent="0" algn="just">
              <a:buNone/>
              <a:tabLst>
                <a:tab pos="5564188" algn="l"/>
                <a:tab pos="5649913" algn="l"/>
              </a:tabLst>
              <a:defRPr/>
            </a:pPr>
            <a:r>
              <a:rPr lang="fr-BE" sz="2200" b="1" dirty="0">
                <a:solidFill>
                  <a:srgbClr val="C00000"/>
                </a:solidFill>
              </a:rPr>
              <a:t>Taux de prévalence le plus important</a:t>
            </a:r>
            <a:r>
              <a:rPr lang="fr-BE" sz="2200" dirty="0"/>
              <a:t> :</a:t>
            </a:r>
          </a:p>
          <a:p>
            <a:pPr marL="539750" lvl="2" indent="-342900" algn="just">
              <a:tabLst>
                <a:tab pos="5564188" algn="l"/>
                <a:tab pos="5649913" algn="l"/>
              </a:tabLst>
              <a:defRPr/>
            </a:pPr>
            <a:r>
              <a:rPr lang="fr-BE" sz="2200" dirty="0"/>
              <a:t>20 à 30 % de porteurs ; </a:t>
            </a:r>
          </a:p>
          <a:p>
            <a:pPr marL="539750" lvl="2" indent="-342900" algn="just">
              <a:tabLst>
                <a:tab pos="5564188" algn="l"/>
                <a:tab pos="5649913" algn="l"/>
              </a:tabLst>
              <a:defRPr/>
            </a:pPr>
            <a:r>
              <a:rPr lang="fr-BE" sz="2200" dirty="0"/>
              <a:t>jusqu’à 2 % naissant avec la forme homozygote</a:t>
            </a:r>
          </a:p>
          <a:p>
            <a:pPr algn="just">
              <a:tabLst>
                <a:tab pos="5564188" algn="l"/>
                <a:tab pos="5649913" algn="l"/>
              </a:tabLst>
              <a:defRPr/>
            </a:pPr>
            <a:r>
              <a:rPr lang="fr-BE" sz="2200" u="sng" dirty="0"/>
              <a:t>Transmission : </a:t>
            </a:r>
          </a:p>
          <a:p>
            <a:pPr marL="914400" lvl="2" indent="0" algn="just">
              <a:buNone/>
              <a:tabLst>
                <a:tab pos="8701088" algn="l"/>
              </a:tabLst>
              <a:defRPr/>
            </a:pPr>
            <a:endParaRPr lang="fr-BE" sz="2200" dirty="0"/>
          </a:p>
          <a:p>
            <a:pPr marL="914400" lvl="2" indent="0" algn="just">
              <a:buNone/>
              <a:defRPr/>
            </a:pPr>
            <a:endParaRPr lang="fr-BE" sz="2200" dirty="0"/>
          </a:p>
          <a:p>
            <a:pPr marL="457200" lvl="1" indent="0" algn="r">
              <a:spcBef>
                <a:spcPts val="0"/>
              </a:spcBef>
              <a:buFontTx/>
              <a:buNone/>
              <a:defRPr/>
            </a:pPr>
            <a:endParaRPr lang="fr-BE" sz="800" i="1" dirty="0"/>
          </a:p>
        </p:txBody>
      </p:sp>
      <p:pic>
        <p:nvPicPr>
          <p:cNvPr id="10"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434" t="4980" r="3971" b="9732"/>
          <a:stretch/>
        </p:blipFill>
        <p:spPr bwMode="auto">
          <a:xfrm>
            <a:off x="323528" y="4149080"/>
            <a:ext cx="396044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6">
            <a:extLst>
              <a:ext uri="{FF2B5EF4-FFF2-40B4-BE49-F238E27FC236}">
                <a16:creationId xmlns:a16="http://schemas.microsoft.com/office/drawing/2014/main" id="{01311F3F-C0C1-4799-B8EE-43EF9853203D}"/>
              </a:ext>
            </a:extLst>
          </p:cNvPr>
          <p:cNvSpPr>
            <a:spLocks noChangeArrowheads="1"/>
          </p:cNvSpPr>
          <p:nvPr/>
        </p:nvSpPr>
        <p:spPr bwMode="auto">
          <a:xfrm>
            <a:off x="0" y="221054"/>
            <a:ext cx="9144000" cy="106398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pPr>
              <a:defRPr/>
            </a:pPr>
            <a:r>
              <a:rPr lang="fr-FR" sz="3600" b="1" dirty="0">
                <a:solidFill>
                  <a:prstClr val="white"/>
                </a:solidFill>
                <a:cs typeface="Arial" charset="0"/>
              </a:rPr>
              <a:t>La drépanocytose - </a:t>
            </a:r>
            <a:r>
              <a:rPr lang="fr-FR" sz="2800" b="1" dirty="0">
                <a:solidFill>
                  <a:prstClr val="white"/>
                </a:solidFill>
                <a:cs typeface="Arial" charset="0"/>
              </a:rPr>
              <a:t>1</a:t>
            </a:r>
            <a:r>
              <a:rPr lang="fr-FR" sz="2800" b="1" baseline="30000" dirty="0">
                <a:solidFill>
                  <a:prstClr val="white"/>
                </a:solidFill>
                <a:cs typeface="Arial" charset="0"/>
              </a:rPr>
              <a:t>ère</a:t>
            </a:r>
            <a:r>
              <a:rPr lang="fr-FR" sz="2800" b="1" dirty="0">
                <a:solidFill>
                  <a:prstClr val="white"/>
                </a:solidFill>
                <a:cs typeface="Arial" charset="0"/>
              </a:rPr>
              <a:t> maladie génétique du monde</a:t>
            </a:r>
            <a:endParaRPr lang="fr-FR" sz="3600" b="1" dirty="0">
              <a:solidFill>
                <a:prstClr val="white"/>
              </a:solidFill>
              <a:cs typeface="Arial" charset="0"/>
            </a:endParaRPr>
          </a:p>
        </p:txBody>
      </p:sp>
      <p:pic>
        <p:nvPicPr>
          <p:cNvPr id="2" name="Image 1"/>
          <p:cNvPicPr>
            <a:picLocks noChangeAspect="1"/>
          </p:cNvPicPr>
          <p:nvPr/>
        </p:nvPicPr>
        <p:blipFill rotWithShape="1">
          <a:blip r:embed="rId3"/>
          <a:srcRect l="28429" r="6859" b="50000"/>
          <a:stretch/>
        </p:blipFill>
        <p:spPr>
          <a:xfrm>
            <a:off x="4184162" y="3861048"/>
            <a:ext cx="4738028" cy="2616346"/>
          </a:xfrm>
          <a:prstGeom prst="rect">
            <a:avLst/>
          </a:prstGeom>
        </p:spPr>
      </p:pic>
    </p:spTree>
    <p:extLst>
      <p:ext uri="{BB962C8B-B14F-4D97-AF65-F5344CB8AC3E}">
        <p14:creationId xmlns:p14="http://schemas.microsoft.com/office/powerpoint/2010/main" val="3798032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body" idx="1"/>
          </p:nvPr>
        </p:nvSpPr>
        <p:spPr>
          <a:xfrm>
            <a:off x="-6913" y="1340768"/>
            <a:ext cx="8964613" cy="3062594"/>
          </a:xfrm>
        </p:spPr>
        <p:txBody>
          <a:bodyPr>
            <a:normAutofit/>
          </a:bodyPr>
          <a:lstStyle/>
          <a:p>
            <a:pPr marL="342900" lvl="1" indent="-342900" algn="just">
              <a:buFont typeface="Arial" panose="020B0604020202020204" pitchFamily="34" charset="0"/>
              <a:buChar char="•"/>
              <a:tabLst>
                <a:tab pos="5564188" algn="l"/>
                <a:tab pos="5649913" algn="l"/>
              </a:tabLst>
              <a:defRPr/>
            </a:pPr>
            <a:r>
              <a:rPr lang="fr-BE" sz="2200" u="sng" dirty="0"/>
              <a:t>La maladie est caractérisée par : </a:t>
            </a:r>
          </a:p>
          <a:p>
            <a:pPr lvl="2" algn="just">
              <a:spcBef>
                <a:spcPts val="0"/>
              </a:spcBef>
              <a:defRPr/>
            </a:pPr>
            <a:r>
              <a:rPr lang="fr-BE" sz="2200" dirty="0"/>
              <a:t>Crises </a:t>
            </a:r>
            <a:r>
              <a:rPr lang="fr-BE" sz="2200" dirty="0" err="1"/>
              <a:t>vaso</a:t>
            </a:r>
            <a:r>
              <a:rPr lang="fr-BE" sz="2200" dirty="0"/>
              <a:t>-occlusives (avec douleurs osseuses aigues)</a:t>
            </a:r>
          </a:p>
          <a:p>
            <a:pPr lvl="2" algn="just">
              <a:spcBef>
                <a:spcPts val="0"/>
              </a:spcBef>
              <a:defRPr/>
            </a:pPr>
            <a:r>
              <a:rPr lang="fr-BE" sz="2200" dirty="0"/>
              <a:t>Anémies chroniques (=&gt; besoin de transfusion =&gt; risque contamination)</a:t>
            </a:r>
          </a:p>
          <a:p>
            <a:pPr lvl="2" algn="just">
              <a:spcBef>
                <a:spcPts val="0"/>
              </a:spcBef>
              <a:defRPr/>
            </a:pPr>
            <a:r>
              <a:rPr lang="fr-BE" sz="2200" b="1" dirty="0">
                <a:solidFill>
                  <a:srgbClr val="C00000"/>
                </a:solidFill>
              </a:rPr>
              <a:t>Forte susceptibilité aux infections et au paludisme</a:t>
            </a:r>
            <a:r>
              <a:rPr lang="fr-BE" sz="2200" dirty="0"/>
              <a:t>. </a:t>
            </a:r>
          </a:p>
          <a:p>
            <a:pPr marL="914400" lvl="2" indent="0" algn="just">
              <a:spcBef>
                <a:spcPts val="0"/>
              </a:spcBef>
              <a:buNone/>
              <a:defRPr/>
            </a:pPr>
            <a:endParaRPr lang="fr-BE" sz="2200" dirty="0"/>
          </a:p>
          <a:p>
            <a:pPr lvl="1" algn="just">
              <a:spcBef>
                <a:spcPts val="0"/>
              </a:spcBef>
              <a:buFont typeface="Symbol" panose="05050102010706020507" pitchFamily="18" charset="2"/>
              <a:buChar char="Þ"/>
              <a:defRPr/>
            </a:pPr>
            <a:r>
              <a:rPr lang="fr-BE" sz="2200" dirty="0"/>
              <a:t>L’ensemble des organes sont affectées. </a:t>
            </a:r>
          </a:p>
          <a:p>
            <a:pPr lvl="1" algn="just">
              <a:spcBef>
                <a:spcPts val="0"/>
              </a:spcBef>
              <a:buFont typeface="Symbol" panose="05050102010706020507" pitchFamily="18" charset="2"/>
              <a:buChar char="Þ"/>
              <a:defRPr/>
            </a:pPr>
            <a:r>
              <a:rPr lang="fr-BE" sz="2200" b="1" dirty="0">
                <a:solidFill>
                  <a:srgbClr val="C00000"/>
                </a:solidFill>
              </a:rPr>
              <a:t>50 à 75% meurent avant l’âge de 5 ans</a:t>
            </a:r>
            <a:r>
              <a:rPr lang="fr-BE" sz="2200" dirty="0"/>
              <a:t> en Afrique*</a:t>
            </a:r>
            <a:endParaRPr lang="fr-FR" sz="1400" i="1" dirty="0"/>
          </a:p>
        </p:txBody>
      </p:sp>
      <p:sp>
        <p:nvSpPr>
          <p:cNvPr id="4099" name="Rectangle 36"/>
          <p:cNvSpPr>
            <a:spLocks noChangeArrowheads="1"/>
          </p:cNvSpPr>
          <p:nvPr/>
        </p:nvSpPr>
        <p:spPr bwMode="auto">
          <a:xfrm>
            <a:off x="616" y="260647"/>
            <a:ext cx="9144000" cy="825319"/>
          </a:xfrm>
          <a:prstGeom prst="rect">
            <a:avLst/>
          </a:prstGeom>
          <a:solidFill>
            <a:srgbClr val="C00000"/>
          </a:solidFill>
          <a:ln>
            <a:noFill/>
          </a:ln>
          <a:extLst/>
        </p:spPr>
        <p:txBody>
          <a:bodyPr lIns="540000" anchor="ctr"/>
          <a:lstStyle/>
          <a:p>
            <a:pPr>
              <a:defRPr/>
            </a:pPr>
            <a:r>
              <a:rPr lang="fr-FR" sz="3600" b="1" dirty="0">
                <a:solidFill>
                  <a:prstClr val="white"/>
                </a:solidFill>
                <a:cs typeface="Arial" charset="0"/>
              </a:rPr>
              <a:t>La drépanocytose - </a:t>
            </a:r>
            <a:r>
              <a:rPr lang="fr-FR" sz="2800" b="1" dirty="0">
                <a:solidFill>
                  <a:prstClr val="white"/>
                </a:solidFill>
                <a:cs typeface="Arial" charset="0"/>
              </a:rPr>
              <a:t>Caractéristiques de la maladie</a:t>
            </a:r>
          </a:p>
        </p:txBody>
      </p:sp>
      <p:pic>
        <p:nvPicPr>
          <p:cNvPr id="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854"/>
          <a:stretch/>
        </p:blipFill>
        <p:spPr bwMode="auto">
          <a:xfrm>
            <a:off x="5262657" y="4157665"/>
            <a:ext cx="2209301" cy="268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3" y="4168451"/>
            <a:ext cx="2982959" cy="268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903"/>
          <a:stretch/>
        </p:blipFill>
        <p:spPr bwMode="auto">
          <a:xfrm>
            <a:off x="2795890" y="4168451"/>
            <a:ext cx="2466767" cy="2697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a:extLst>
              <a:ext uri="{FF2B5EF4-FFF2-40B4-BE49-F238E27FC236}">
                <a16:creationId xmlns:a16="http://schemas.microsoft.com/office/drawing/2014/main" id="{6755BE5B-2BA9-4E4D-B249-F2E994944238}"/>
              </a:ext>
            </a:extLst>
          </p:cNvPr>
          <p:cNvSpPr txBox="1"/>
          <p:nvPr/>
        </p:nvSpPr>
        <p:spPr>
          <a:xfrm rot="16200000">
            <a:off x="7353701" y="5121292"/>
            <a:ext cx="2428899" cy="523220"/>
          </a:xfrm>
          <a:prstGeom prst="rect">
            <a:avLst/>
          </a:prstGeom>
          <a:noFill/>
        </p:spPr>
        <p:txBody>
          <a:bodyPr wrap="square" rtlCol="0">
            <a:spAutoFit/>
          </a:bodyPr>
          <a:lstStyle/>
          <a:p>
            <a:r>
              <a:rPr lang="fr-BE" sz="1400" dirty="0"/>
              <a:t>*</a:t>
            </a:r>
            <a:r>
              <a:rPr lang="fr-BE" sz="1400" i="1" dirty="0"/>
              <a:t>Espérance de vie entre 45-55 ans dans les pays développés</a:t>
            </a:r>
            <a:endParaRPr lang="fr-FR" sz="1400" dirty="0"/>
          </a:p>
        </p:txBody>
      </p:sp>
    </p:spTree>
    <p:extLst>
      <p:ext uri="{BB962C8B-B14F-4D97-AF65-F5344CB8AC3E}">
        <p14:creationId xmlns:p14="http://schemas.microsoft.com/office/powerpoint/2010/main" val="22141056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4310</TotalTime>
  <Words>2054</Words>
  <Application>Microsoft Office PowerPoint</Application>
  <PresentationFormat>Affichage à l'écran (4:3)</PresentationFormat>
  <Paragraphs>394</Paragraphs>
  <Slides>29</Slides>
  <Notes>11</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29</vt:i4>
      </vt:variant>
    </vt:vector>
  </HeadingPairs>
  <TitlesOfParts>
    <vt:vector size="37" baseType="lpstr">
      <vt:lpstr>Arial</vt:lpstr>
      <vt:lpstr>Calibri</vt:lpstr>
      <vt:lpstr>Constantia</vt:lpstr>
      <vt:lpstr>Symbol</vt:lpstr>
      <vt:lpstr>Wingdings</vt:lpstr>
      <vt:lpstr>Thème Office</vt:lpstr>
      <vt:lpstr>1_Thème Office</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Audrey POWELL</dc:creator>
  <cp:lastModifiedBy>Florence Dominique</cp:lastModifiedBy>
  <cp:revision>124</cp:revision>
  <dcterms:created xsi:type="dcterms:W3CDTF">2013-06-26T12:01:14Z</dcterms:created>
  <dcterms:modified xsi:type="dcterms:W3CDTF">2017-10-24T15:07:46Z</dcterms:modified>
</cp:coreProperties>
</file>